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notesMasterIdLst>
    <p:notesMasterId r:id="rId24"/>
  </p:notesMasterIdLst>
  <p:handoutMasterIdLst>
    <p:handoutMasterId r:id="rId25"/>
  </p:handoutMasterIdLst>
  <p:sldIdLst>
    <p:sldId id="256" r:id="rId7"/>
    <p:sldId id="333" r:id="rId8"/>
    <p:sldId id="280" r:id="rId9"/>
    <p:sldId id="281" r:id="rId10"/>
    <p:sldId id="332" r:id="rId11"/>
    <p:sldId id="304" r:id="rId12"/>
    <p:sldId id="338" r:id="rId13"/>
    <p:sldId id="339" r:id="rId14"/>
    <p:sldId id="345" r:id="rId15"/>
    <p:sldId id="340" r:id="rId16"/>
    <p:sldId id="346" r:id="rId17"/>
    <p:sldId id="343" r:id="rId18"/>
    <p:sldId id="341" r:id="rId19"/>
    <p:sldId id="342" r:id="rId20"/>
    <p:sldId id="307" r:id="rId21"/>
    <p:sldId id="344" r:id="rId22"/>
    <p:sldId id="277" r:id="rId23"/>
  </p:sldIdLst>
  <p:sldSz cx="9144000" cy="6858000" type="screen4x3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B7F"/>
    <a:srgbClr val="F4F4F4"/>
    <a:srgbClr val="2EB452"/>
    <a:srgbClr val="800000"/>
    <a:srgbClr val="73919F"/>
    <a:srgbClr val="FF3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5" autoAdjust="0"/>
    <p:restoredTop sz="92683" autoAdjust="0"/>
  </p:normalViewPr>
  <p:slideViewPr>
    <p:cSldViewPr>
      <p:cViewPr varScale="1">
        <p:scale>
          <a:sx n="113" d="100"/>
          <a:sy n="113" d="100"/>
        </p:scale>
        <p:origin x="-930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43702A0-DB72-4114-B08A-415B4A951215}" type="datetimeFigureOut">
              <a:rPr lang="fr-FR"/>
              <a:pPr>
                <a:defRPr/>
              </a:pPr>
              <a:t>30/01/2019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DF4D0BD-80D1-4CBB-9C2C-BF952F50876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5393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fld id="{9B9792AC-2DCF-4D18-8E7A-F5D5839B1A7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2497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F28FDF51-8D75-4125-B218-783A8406F54A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4579" name="Rectangle 1"/>
          <p:cNvSpPr>
            <a:spLocks noGrp="1" noChangeArrowheads="1"/>
          </p:cNvSpPr>
          <p:nvPr>
            <p:ph type="body"/>
          </p:nvPr>
        </p:nvSpPr>
        <p:spPr>
          <a:xfrm>
            <a:off x="652463" y="4002088"/>
            <a:ext cx="5551487" cy="4310062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  <p:sp>
        <p:nvSpPr>
          <p:cNvPr id="2458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10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fr-FR" sz="2000" dirty="0">
                <a:latin typeface="Arial" charset="0"/>
                <a:ea typeface="Microsoft YaHei" pitchFamily="34" charset="-122"/>
              </a:rPr>
              <a:t>Michel et Stéphane</a:t>
            </a: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5360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11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fr-FR" sz="2000" dirty="0">
                <a:latin typeface="Arial" charset="0"/>
                <a:ea typeface="Microsoft YaHei" pitchFamily="34" charset="-122"/>
              </a:rPr>
              <a:t>Stéphane puis Michel</a:t>
            </a: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46143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r>
              <a:rPr lang="fr-FR" sz="2000" dirty="0">
                <a:latin typeface="Arial" charset="0"/>
                <a:ea typeface="Microsoft YaHei" pitchFamily="34" charset="-122"/>
              </a:rPr>
              <a:t>Stéphane puis Michel</a:t>
            </a: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978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13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7837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14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9828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15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 dirty="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080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16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6635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0FF1CBFD-AE57-4F5B-9B48-433ACFE9FE2E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17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38915" name="Rectangle 1"/>
          <p:cNvSpPr>
            <a:spLocks noGrp="1" noChangeArrowheads="1"/>
          </p:cNvSpPr>
          <p:nvPr>
            <p:ph type="body"/>
          </p:nvPr>
        </p:nvSpPr>
        <p:spPr>
          <a:xfrm>
            <a:off x="652463" y="4002088"/>
            <a:ext cx="5551487" cy="4310062"/>
          </a:xfrm>
          <a:noFill/>
          <a:ln/>
        </p:spPr>
        <p:txBody>
          <a:bodyPr wrap="none" anchor="ctr"/>
          <a:lstStyle/>
          <a:p>
            <a:endParaRPr lang="fr-FR">
              <a:latin typeface="Times New Roman" pitchFamily="18" charset="0"/>
            </a:endParaRPr>
          </a:p>
        </p:txBody>
      </p:sp>
      <p:sp>
        <p:nvSpPr>
          <p:cNvPr id="38916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2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7642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4CFC44DC-8A2A-42CC-BDB4-CBDD5217B971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3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7651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7652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7653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44C42C56-C6BB-4C1D-A5B3-BB1FF5A88615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4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8675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8676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8677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5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 dirty="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8005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6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43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7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772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>
              <a:buFont typeface="Times New Roman" pitchFamily="18" charset="0"/>
              <a:buNone/>
            </a:pPr>
            <a:fld id="{7EEF6190-DB9E-4924-82CD-3B9626FD2714}" type="slidenum">
              <a:rPr lang="fr-FR" smtClean="0">
                <a:latin typeface="Times New Roman" pitchFamily="18" charset="0"/>
                <a:ea typeface="Microsoft YaHei" pitchFamily="34" charset="-122"/>
                <a:cs typeface="Segoe UI" pitchFamily="34" charset="0"/>
              </a:rPr>
              <a:pPr>
                <a:buFont typeface="Times New Roman" pitchFamily="18" charset="0"/>
                <a:buNone/>
              </a:pPr>
              <a:t>8</a:t>
            </a:fld>
            <a:endParaRPr lang="fr-FR">
              <a:latin typeface="Times New Roman" pitchFamily="18" charset="0"/>
              <a:ea typeface="Microsoft YaHei" pitchFamily="34" charset="-122"/>
              <a:cs typeface="Segoe UI" pitchFamily="34" charset="0"/>
            </a:endParaRPr>
          </a:p>
        </p:txBody>
      </p:sp>
      <p:sp>
        <p:nvSpPr>
          <p:cNvPr id="29699" name="Text Box 1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  <a:ln/>
        </p:spPr>
        <p:txBody>
          <a:bodyPr/>
          <a:lstStyle/>
          <a:p>
            <a:pPr marL="215900" eaLnBrk="1">
              <a:spcBef>
                <a:spcPct val="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</a:pPr>
            <a:endParaRPr lang="fr-FR" sz="2000">
              <a:latin typeface="Arial" charset="0"/>
              <a:ea typeface="Microsoft YaHei" pitchFamily="34" charset="-122"/>
            </a:endParaRPr>
          </a:p>
        </p:txBody>
      </p:sp>
      <p:sp>
        <p:nvSpPr>
          <p:cNvPr id="29700" name="AutoShap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 sz="1200">
                <a:solidFill>
                  <a:srgbClr val="000000"/>
                </a:solidFill>
                <a:cs typeface="Arial" charset="0"/>
              </a:rPr>
              <a:t>*</a:t>
            </a:r>
          </a:p>
        </p:txBody>
      </p:sp>
      <p:sp>
        <p:nvSpPr>
          <p:cNvPr id="29701" name="AutoShape 3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custGeom>
            <a:avLst/>
            <a:gdLst>
              <a:gd name="T0" fmla="*/ 2970212 w 2970212"/>
              <a:gd name="T1" fmla="*/ 227806 h 455612"/>
              <a:gd name="T2" fmla="*/ 1485106 w 2970212"/>
              <a:gd name="T3" fmla="*/ 455612 h 455612"/>
              <a:gd name="T4" fmla="*/ 0 w 2970212"/>
              <a:gd name="T5" fmla="*/ 227806 h 455612"/>
              <a:gd name="T6" fmla="*/ 1485106 w 2970212"/>
              <a:gd name="T7" fmla="*/ 0 h 455612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970212"/>
              <a:gd name="T13" fmla="*/ 0 h 455612"/>
              <a:gd name="T14" fmla="*/ 2970212 w 2970212"/>
              <a:gd name="T15" fmla="*/ 455612 h 4556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970212" h="455612">
                <a:moveTo>
                  <a:pt x="0" y="0"/>
                </a:moveTo>
                <a:lnTo>
                  <a:pt x="8253" y="0"/>
                </a:lnTo>
                <a:lnTo>
                  <a:pt x="8253" y="1268"/>
                </a:lnTo>
                <a:lnTo>
                  <a:pt x="0" y="126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44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Stéphane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9B9792AC-2DCF-4D18-8E7A-F5D5839B1A7A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46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ACR+ Webinar 20181128</a:t>
            </a: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ACR+ Webinar 20181128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ACR+ Webinar 20181128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ACR+ Webinar 20181128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ACR+ Webinar 20181128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ACR+ Webinar 20181128</a:t>
            </a:r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ACR+ Webinar 20181128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139237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88" y="0"/>
            <a:ext cx="9139237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>
          <a:xfrm>
            <a:off x="2411760" y="6309320"/>
            <a:ext cx="4320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r>
              <a:rPr lang="de-DE"/>
              <a:t>ACR+ Webinar 20181128</a:t>
            </a:r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139237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xmlns="" id="{125A65A0-2094-8445-9E2E-942BDCD34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09320"/>
            <a:ext cx="3086100" cy="2880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ACR+ Webinar 20181128</a:t>
            </a:r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139237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texte-titre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Cliquez pour éditer le format du plan de texte</a:t>
            </a:r>
          </a:p>
          <a:p>
            <a:pPr lvl="1"/>
            <a:r>
              <a:rPr lang="en-GB"/>
              <a:t>Second niveau de plan</a:t>
            </a:r>
          </a:p>
          <a:p>
            <a:pPr lvl="2"/>
            <a:r>
              <a:rPr lang="en-GB"/>
              <a:t>Troisième niveau de plan</a:t>
            </a:r>
          </a:p>
          <a:p>
            <a:pPr lvl="3"/>
            <a:r>
              <a:rPr lang="en-GB"/>
              <a:t>Quatrième niveau de plan</a:t>
            </a:r>
          </a:p>
          <a:p>
            <a:pPr lvl="4"/>
            <a:r>
              <a:rPr lang="en-GB"/>
              <a:t>Cinquième niveau de plan</a:t>
            </a:r>
          </a:p>
          <a:p>
            <a:pPr lvl="4"/>
            <a:r>
              <a:rPr lang="en-GB"/>
              <a:t>Sixième niveau de plan</a:t>
            </a:r>
          </a:p>
          <a:p>
            <a:pPr lvl="4"/>
            <a:r>
              <a:rPr lang="en-GB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dt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2.jpeg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9.jpeg"/><Relationship Id="rId3" Type="http://schemas.openxmlformats.org/officeDocument/2006/relationships/image" Target="../media/image14.png"/><Relationship Id="rId7" Type="http://schemas.openxmlformats.org/officeDocument/2006/relationships/image" Target="../media/image64.jpe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.jpeg"/><Relationship Id="rId11" Type="http://schemas.openxmlformats.org/officeDocument/2006/relationships/image" Target="../media/image9.png"/><Relationship Id="rId5" Type="http://schemas.openxmlformats.org/officeDocument/2006/relationships/image" Target="../media/image10.jpeg"/><Relationship Id="rId10" Type="http://schemas.openxmlformats.org/officeDocument/2006/relationships/image" Target="../media/image67.png"/><Relationship Id="rId4" Type="http://schemas.openxmlformats.org/officeDocument/2006/relationships/image" Target="../media/image53.jpeg"/><Relationship Id="rId9" Type="http://schemas.openxmlformats.org/officeDocument/2006/relationships/image" Target="../media/image66.png"/><Relationship Id="rId14" Type="http://schemas.openxmlformats.org/officeDocument/2006/relationships/image" Target="../media/image7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14.png"/><Relationship Id="rId7" Type="http://schemas.openxmlformats.org/officeDocument/2006/relationships/image" Target="../media/image7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4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6.png"/><Relationship Id="rId5" Type="http://schemas.openxmlformats.org/officeDocument/2006/relationships/image" Target="../media/image62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79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2.png"/><Relationship Id="rId5" Type="http://schemas.openxmlformats.org/officeDocument/2006/relationships/image" Target="../media/image81.jpeg"/><Relationship Id="rId4" Type="http://schemas.openxmlformats.org/officeDocument/2006/relationships/image" Target="../media/image8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tiff"/><Relationship Id="rId3" Type="http://schemas.openxmlformats.org/officeDocument/2006/relationships/image" Target="../media/image14.png"/><Relationship Id="rId7" Type="http://schemas.openxmlformats.org/officeDocument/2006/relationships/image" Target="../media/image85.png"/><Relationship Id="rId12" Type="http://schemas.openxmlformats.org/officeDocument/2006/relationships/image" Target="../media/image9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84.png"/><Relationship Id="rId11" Type="http://schemas.openxmlformats.org/officeDocument/2006/relationships/image" Target="../media/image89.tiff"/><Relationship Id="rId5" Type="http://schemas.openxmlformats.org/officeDocument/2006/relationships/image" Target="../media/image83.png"/><Relationship Id="rId10" Type="http://schemas.openxmlformats.org/officeDocument/2006/relationships/image" Target="../media/image88.tiff"/><Relationship Id="rId4" Type="http://schemas.openxmlformats.org/officeDocument/2006/relationships/image" Target="../media/image53.jpe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18" Type="http://schemas.openxmlformats.org/officeDocument/2006/relationships/image" Target="../media/image103.jpeg"/><Relationship Id="rId26" Type="http://schemas.openxmlformats.org/officeDocument/2006/relationships/image" Target="../media/image109.jpeg"/><Relationship Id="rId3" Type="http://schemas.openxmlformats.org/officeDocument/2006/relationships/image" Target="../media/image3.png"/><Relationship Id="rId21" Type="http://schemas.openxmlformats.org/officeDocument/2006/relationships/image" Target="../media/image7.jpeg"/><Relationship Id="rId7" Type="http://schemas.openxmlformats.org/officeDocument/2006/relationships/image" Target="../media/image6.png"/><Relationship Id="rId12" Type="http://schemas.openxmlformats.org/officeDocument/2006/relationships/image" Target="../media/image97.png"/><Relationship Id="rId17" Type="http://schemas.openxmlformats.org/officeDocument/2006/relationships/image" Target="../media/image102.png"/><Relationship Id="rId25" Type="http://schemas.openxmlformats.org/officeDocument/2006/relationships/image" Target="../media/image108.e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1.gif"/><Relationship Id="rId20" Type="http://schemas.openxmlformats.org/officeDocument/2006/relationships/image" Target="../media/image10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.png"/><Relationship Id="rId11" Type="http://schemas.openxmlformats.org/officeDocument/2006/relationships/image" Target="../media/image96.png"/><Relationship Id="rId24" Type="http://schemas.openxmlformats.org/officeDocument/2006/relationships/image" Target="../media/image107.jpeg"/><Relationship Id="rId5" Type="http://schemas.openxmlformats.org/officeDocument/2006/relationships/image" Target="../media/image92.gif"/><Relationship Id="rId15" Type="http://schemas.openxmlformats.org/officeDocument/2006/relationships/image" Target="../media/image100.png"/><Relationship Id="rId23" Type="http://schemas.openxmlformats.org/officeDocument/2006/relationships/image" Target="../media/image8.jpeg"/><Relationship Id="rId10" Type="http://schemas.openxmlformats.org/officeDocument/2006/relationships/image" Target="../media/image95.png"/><Relationship Id="rId19" Type="http://schemas.openxmlformats.org/officeDocument/2006/relationships/image" Target="../media/image104.png"/><Relationship Id="rId4" Type="http://schemas.openxmlformats.org/officeDocument/2006/relationships/image" Target="../media/image4.png"/><Relationship Id="rId9" Type="http://schemas.openxmlformats.org/officeDocument/2006/relationships/image" Target="../media/image94.png"/><Relationship Id="rId14" Type="http://schemas.openxmlformats.org/officeDocument/2006/relationships/image" Target="../media/image99.png"/><Relationship Id="rId22" Type="http://schemas.openxmlformats.org/officeDocument/2006/relationships/image" Target="../media/image106.png"/><Relationship Id="rId27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26" Type="http://schemas.openxmlformats.org/officeDocument/2006/relationships/image" Target="../media/image14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5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6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8.png"/><Relationship Id="rId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39.png"/><Relationship Id="rId3" Type="http://schemas.openxmlformats.org/officeDocument/2006/relationships/image" Target="../media/image42.png"/><Relationship Id="rId7" Type="http://schemas.openxmlformats.org/officeDocument/2006/relationships/image" Target="../media/image9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png"/><Relationship Id="rId11" Type="http://schemas.openxmlformats.org/officeDocument/2006/relationships/image" Target="../media/image22.png"/><Relationship Id="rId5" Type="http://schemas.openxmlformats.org/officeDocument/2006/relationships/image" Target="../media/image43.png"/><Relationship Id="rId1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45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14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0.emf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6.png"/><Relationship Id="rId3" Type="http://schemas.openxmlformats.org/officeDocument/2006/relationships/image" Target="../media/image14.png"/><Relationship Id="rId7" Type="http://schemas.openxmlformats.org/officeDocument/2006/relationships/image" Target="../media/image3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3.png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53.jpeg"/><Relationship Id="rId10" Type="http://schemas.openxmlformats.org/officeDocument/2006/relationships/image" Target="../media/image45.png"/><Relationship Id="rId4" Type="http://schemas.openxmlformats.org/officeDocument/2006/relationships/image" Target="../media/image42.png"/><Relationship Id="rId9" Type="http://schemas.openxmlformats.org/officeDocument/2006/relationships/image" Target="../media/image4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7.jpeg"/><Relationship Id="rId11" Type="http://schemas.openxmlformats.org/officeDocument/2006/relationships/image" Target="../media/image62.jpeg"/><Relationship Id="rId5" Type="http://schemas.openxmlformats.org/officeDocument/2006/relationships/image" Target="../media/image56.jpe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652463" y="503238"/>
            <a:ext cx="7770812" cy="600075"/>
          </a:xfrm>
          <a:custGeom>
            <a:avLst/>
            <a:gdLst>
              <a:gd name="T0" fmla="*/ 7770812 w 7770812"/>
              <a:gd name="T1" fmla="*/ 300038 h 600075"/>
              <a:gd name="T2" fmla="*/ 3885406 w 7770812"/>
              <a:gd name="T3" fmla="*/ 600075 h 600075"/>
              <a:gd name="T4" fmla="*/ 0 w 7770812"/>
              <a:gd name="T5" fmla="*/ 300038 h 600075"/>
              <a:gd name="T6" fmla="*/ 3885406 w 7770812"/>
              <a:gd name="T7" fmla="*/ 0 h 600075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7770812"/>
              <a:gd name="T13" fmla="*/ 0 h 600075"/>
              <a:gd name="T14" fmla="*/ 7770812 w 7770812"/>
              <a:gd name="T15" fmla="*/ 600075 h 6000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770812" h="600075">
                <a:moveTo>
                  <a:pt x="0" y="0"/>
                </a:moveTo>
                <a:lnTo>
                  <a:pt x="21588" y="0"/>
                </a:lnTo>
                <a:lnTo>
                  <a:pt x="21588" y="1666"/>
                </a:lnTo>
                <a:lnTo>
                  <a:pt x="0" y="166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endParaRPr lang="en-GB" sz="4200" b="1">
              <a:solidFill>
                <a:srgbClr val="2D941C"/>
              </a:solidFill>
              <a:latin typeface="+mj-lt"/>
            </a:endParaRPr>
          </a:p>
        </p:txBody>
      </p:sp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353388"/>
            <a:ext cx="2304256" cy="14349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38240"/>
            <a:ext cx="9144000" cy="165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Image 8" descr="face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5717" y="5875615"/>
            <a:ext cx="284144" cy="284144"/>
          </a:xfrm>
          <a:prstGeom prst="rect">
            <a:avLst/>
          </a:prstGeom>
        </p:spPr>
      </p:pic>
      <p:pic>
        <p:nvPicPr>
          <p:cNvPr id="10" name="Image 9" descr="Twit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572300" y="6225583"/>
            <a:ext cx="284144" cy="28414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741318" y="5875615"/>
            <a:ext cx="788999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Gecco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020272" y="6219067"/>
            <a:ext cx="1442254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2060"/>
                </a:solidFill>
                <a:latin typeface="+mj-lt"/>
                <a:ea typeface="Tahoma" pitchFamily="34" charset="0"/>
                <a:cs typeface="Tahoma" pitchFamily="34" charset="0"/>
              </a:rPr>
              <a:t>@GeccoSARL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10307" y="2835593"/>
            <a:ext cx="8529554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/>
                </a:solidFill>
                <a:latin typeface="+mj-lt"/>
                <a:ea typeface="Bree Rg" charset="0"/>
                <a:cs typeface="Bree Rg" charset="0"/>
              </a:rPr>
              <a:t>Used Cooking Oils: </a:t>
            </a:r>
            <a:br>
              <a:rPr lang="en-GB" sz="3200" b="1" dirty="0">
                <a:solidFill>
                  <a:schemeClr val="bg2"/>
                </a:solidFill>
                <a:latin typeface="+mj-lt"/>
                <a:ea typeface="Bree Rg" charset="0"/>
                <a:cs typeface="Bree Rg" charset="0"/>
              </a:rPr>
            </a:br>
            <a:r>
              <a:rPr lang="en-GB" sz="3200" b="1" dirty="0">
                <a:solidFill>
                  <a:schemeClr val="bg2"/>
                </a:solidFill>
                <a:latin typeface="+mj-lt"/>
                <a:ea typeface="Bree Rg" charset="0"/>
                <a:cs typeface="Bree Rg" charset="0"/>
              </a:rPr>
              <a:t>a social value for your territory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650541" y="5771161"/>
            <a:ext cx="4091843" cy="779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2"/>
                </a:solidFill>
                <a:latin typeface="+mj-lt"/>
                <a:ea typeface="Bree Rg" charset="0"/>
                <a:cs typeface="Bree Rg" charset="0"/>
              </a:rPr>
              <a:t>Michel MILLARES – Gecco</a:t>
            </a:r>
          </a:p>
          <a:p>
            <a:pPr algn="ctr"/>
            <a:r>
              <a:rPr lang="en-GB" b="1" dirty="0" err="1">
                <a:solidFill>
                  <a:schemeClr val="bg2"/>
                </a:solidFill>
                <a:latin typeface="+mj-lt"/>
                <a:ea typeface="Bree Rg" charset="0"/>
                <a:cs typeface="Bree Rg" charset="0"/>
              </a:rPr>
              <a:t>michel.millares@gecco.fr</a:t>
            </a:r>
            <a:endParaRPr lang="en-GB" sz="2400" b="1" dirty="0">
              <a:solidFill>
                <a:schemeClr val="bg2"/>
              </a:solidFill>
              <a:latin typeface="+mj-lt"/>
              <a:ea typeface="Bree Rg" charset="0"/>
              <a:cs typeface="Bree Rg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9821804C-56C0-9A41-A435-06254DDA5A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89" y="5966870"/>
            <a:ext cx="750820" cy="5428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F4F9BC36-82CF-3842-90C8-098C512567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857" y="5966870"/>
            <a:ext cx="540260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10" name="Rectangle à coins arrondis 21">
            <a:extLst>
              <a:ext uri="{FF2B5EF4-FFF2-40B4-BE49-F238E27FC236}">
                <a16:creationId xmlns:a16="http://schemas.microsoft.com/office/drawing/2014/main" xmlns="" id="{9C79B2E9-D2C1-684C-8081-A29FA0456D01}"/>
              </a:ext>
            </a:extLst>
          </p:cNvPr>
          <p:cNvSpPr/>
          <p:nvPr/>
        </p:nvSpPr>
        <p:spPr bwMode="auto">
          <a:xfrm>
            <a:off x="408289" y="2214157"/>
            <a:ext cx="4068000" cy="236697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Upscaling</a:t>
            </a:r>
            <a:r>
              <a:rPr lang="fr-FR" sz="1600" b="1" dirty="0">
                <a:latin typeface="Calibri" charset="0"/>
                <a:cs typeface="Calibri" charset="0"/>
              </a:rPr>
              <a:t> biodiesel production </a:t>
            </a:r>
            <a:r>
              <a:rPr lang="fr-FR" sz="1600" b="1" dirty="0" err="1">
                <a:latin typeface="Calibri" charset="0"/>
                <a:cs typeface="Calibri" charset="0"/>
              </a:rPr>
              <a:t>process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Obtaining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regulatory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authorization</a:t>
            </a:r>
            <a:r>
              <a:rPr lang="fr-FR" sz="1600" b="1" dirty="0">
                <a:latin typeface="Calibri" charset="0"/>
                <a:cs typeface="Calibri" charset="0"/>
              </a:rPr>
              <a:t> for commercial production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Getting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technically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prepared</a:t>
            </a:r>
            <a:r>
              <a:rPr lang="fr-FR" sz="1600" b="1" dirty="0">
                <a:latin typeface="Calibri" charset="0"/>
                <a:cs typeface="Calibri" charset="0"/>
              </a:rPr>
              <a:t> to </a:t>
            </a:r>
            <a:r>
              <a:rPr lang="fr-FR" sz="1600" b="1" dirty="0" err="1">
                <a:latin typeface="Calibri" charset="0"/>
                <a:cs typeface="Calibri" charset="0"/>
              </a:rPr>
              <a:t>supply</a:t>
            </a:r>
            <a:r>
              <a:rPr lang="fr-FR" sz="1600" b="1" dirty="0">
                <a:latin typeface="Calibri" charset="0"/>
                <a:cs typeface="Calibri" charset="0"/>
              </a:rPr>
              <a:t> future </a:t>
            </a:r>
            <a:r>
              <a:rPr lang="fr-FR" sz="1600" b="1" dirty="0" err="1">
                <a:latin typeface="Calibri" charset="0"/>
                <a:cs typeface="Calibri" charset="0"/>
              </a:rPr>
              <a:t>customers</a:t>
            </a:r>
            <a:endParaRPr lang="fr-FR" sz="1600" b="1" dirty="0">
              <a:latin typeface="Calibri" charset="0"/>
              <a:cs typeface="Calibri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Preparing</a:t>
            </a:r>
            <a:r>
              <a:rPr lang="fr-FR" sz="1600" b="1" dirty="0">
                <a:latin typeface="Calibri" charset="0"/>
                <a:cs typeface="Calibri" charset="0"/>
              </a:rPr>
              <a:t> commercial </a:t>
            </a:r>
            <a:r>
              <a:rPr lang="fr-FR" sz="1600" b="1" dirty="0" err="1">
                <a:latin typeface="Calibri" charset="0"/>
                <a:cs typeface="Calibri" charset="0"/>
              </a:rPr>
              <a:t>relationships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with</a:t>
            </a:r>
            <a:r>
              <a:rPr lang="fr-FR" sz="1600" b="1" dirty="0">
                <a:latin typeface="Calibri" charset="0"/>
                <a:cs typeface="Calibri" charset="0"/>
              </a:rPr>
              <a:t> public service </a:t>
            </a:r>
            <a:r>
              <a:rPr lang="fr-FR" sz="1600" b="1" dirty="0" err="1">
                <a:latin typeface="Calibri" charset="0"/>
                <a:cs typeface="Calibri" charset="0"/>
              </a:rPr>
              <a:t>fleets</a:t>
            </a:r>
            <a:endParaRPr lang="fr-FR" sz="1600" b="1" dirty="0">
              <a:latin typeface="Calibri" charset="0"/>
              <a:cs typeface="Calibri" charset="0"/>
            </a:endParaRPr>
          </a:p>
        </p:txBody>
      </p:sp>
      <p:sp>
        <p:nvSpPr>
          <p:cNvPr id="11" name="Rectangle à coins arrondis 22">
            <a:extLst>
              <a:ext uri="{FF2B5EF4-FFF2-40B4-BE49-F238E27FC236}">
                <a16:creationId xmlns:a16="http://schemas.microsoft.com/office/drawing/2014/main" xmlns="" id="{7780272B-1FCF-0342-9BE6-12E7297978BC}"/>
              </a:ext>
            </a:extLst>
          </p:cNvPr>
          <p:cNvSpPr/>
          <p:nvPr/>
        </p:nvSpPr>
        <p:spPr bwMode="auto">
          <a:xfrm>
            <a:off x="1457280" y="5248646"/>
            <a:ext cx="6048672" cy="10342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Innovation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partnership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contract</a:t>
            </a:r>
            <a:endParaRPr lang="fr-FR" sz="1600" b="1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Extension of test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fleet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when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technical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objectives are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completed</a:t>
            </a:r>
            <a:endParaRPr lang="fr-FR" sz="1600" b="1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Financial participation on a part of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biofuel’s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cost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14E6AA8-A2D2-3A4E-9742-EA14EA92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7956" y="571500"/>
            <a:ext cx="50127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Partnership with the City of Lille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4022485-203E-634A-BA04-90A06DBB5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723" y="5930917"/>
            <a:ext cx="1193010" cy="68009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AB1924B4-E11A-2C44-8D3B-19D1B5D521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1274" y="528697"/>
            <a:ext cx="1368897" cy="690865"/>
          </a:xfrm>
          <a:prstGeom prst="rect">
            <a:avLst/>
          </a:prstGeom>
        </p:spPr>
      </p:pic>
      <p:sp>
        <p:nvSpPr>
          <p:cNvPr id="9" name="Rectangle à coins arrondis 21">
            <a:extLst>
              <a:ext uri="{FF2B5EF4-FFF2-40B4-BE49-F238E27FC236}">
                <a16:creationId xmlns:a16="http://schemas.microsoft.com/office/drawing/2014/main" xmlns="" id="{953FA525-6995-5A4D-92E0-EBB11AF9FB1E}"/>
              </a:ext>
            </a:extLst>
          </p:cNvPr>
          <p:cNvSpPr/>
          <p:nvPr/>
        </p:nvSpPr>
        <p:spPr bwMode="auto">
          <a:xfrm>
            <a:off x="4644010" y="2214155"/>
            <a:ext cx="4068000" cy="236697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In the </a:t>
            </a:r>
            <a:r>
              <a:rPr lang="fr-FR" sz="1600" b="1" dirty="0" err="1">
                <a:latin typeface="Calibri" charset="0"/>
                <a:cs typeface="Calibri" charset="0"/>
              </a:rPr>
              <a:t>context</a:t>
            </a:r>
            <a:r>
              <a:rPr lang="fr-FR" sz="1600" b="1" dirty="0">
                <a:latin typeface="Calibri" charset="0"/>
                <a:cs typeface="Calibri" charset="0"/>
              </a:rPr>
              <a:t> of </a:t>
            </a:r>
            <a:r>
              <a:rPr lang="fr-FR" sz="1600" b="1" dirty="0" err="1">
                <a:latin typeface="Calibri" charset="0"/>
                <a:cs typeface="Calibri" charset="0"/>
              </a:rPr>
              <a:t>its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climate</a:t>
            </a:r>
            <a:r>
              <a:rPr lang="fr-FR" sz="1600" b="1" dirty="0">
                <a:latin typeface="Calibri" charset="0"/>
                <a:cs typeface="Calibri" charset="0"/>
              </a:rPr>
              <a:t>, air an </a:t>
            </a:r>
            <a:r>
              <a:rPr lang="fr-FR" sz="1600" b="1" dirty="0" err="1">
                <a:latin typeface="Calibri" charset="0"/>
                <a:cs typeface="Calibri" charset="0"/>
              </a:rPr>
              <a:t>energy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policy</a:t>
            </a:r>
            <a:r>
              <a:rPr lang="fr-FR" sz="1600" b="1" dirty="0">
                <a:latin typeface="Calibri" charset="0"/>
                <a:cs typeface="Calibri" charset="0"/>
              </a:rPr>
              <a:t>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Increasing</a:t>
            </a:r>
            <a:r>
              <a:rPr lang="fr-FR" sz="1600" b="1" dirty="0">
                <a:latin typeface="Calibri" charset="0"/>
                <a:cs typeface="Calibri" charset="0"/>
              </a:rPr>
              <a:t> the </a:t>
            </a:r>
            <a:r>
              <a:rPr lang="fr-FR" sz="1600" b="1" dirty="0" err="1">
                <a:latin typeface="Calibri" charset="0"/>
                <a:cs typeface="Calibri" charset="0"/>
              </a:rPr>
              <a:t>coverage</a:t>
            </a:r>
            <a:r>
              <a:rPr lang="fr-FR" sz="1600" b="1" dirty="0">
                <a:latin typeface="Calibri" charset="0"/>
                <a:cs typeface="Calibri" charset="0"/>
              </a:rPr>
              <a:t> of </a:t>
            </a:r>
            <a:r>
              <a:rPr lang="fr-FR" sz="1600" b="1" dirty="0" err="1">
                <a:latin typeface="Calibri" charset="0"/>
                <a:cs typeface="Calibri" charset="0"/>
              </a:rPr>
              <a:t>its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needs</a:t>
            </a:r>
            <a:r>
              <a:rPr lang="fr-FR" sz="1600" b="1" dirty="0">
                <a:latin typeface="Calibri" charset="0"/>
                <a:cs typeface="Calibri" charset="0"/>
              </a:rPr>
              <a:t> in </a:t>
            </a:r>
            <a:r>
              <a:rPr lang="fr-FR" sz="1600" b="1" dirty="0" err="1">
                <a:latin typeface="Calibri" charset="0"/>
                <a:cs typeface="Calibri" charset="0"/>
              </a:rPr>
              <a:t>renewable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energies</a:t>
            </a:r>
            <a:endParaRPr lang="fr-FR" sz="1600" b="1" dirty="0">
              <a:latin typeface="Calibri" charset="0"/>
              <a:cs typeface="Calibri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Improving</a:t>
            </a:r>
            <a:r>
              <a:rPr lang="fr-FR" sz="1600" b="1" dirty="0">
                <a:latin typeface="Calibri" charset="0"/>
                <a:cs typeface="Calibri" charset="0"/>
              </a:rPr>
              <a:t> the </a:t>
            </a:r>
            <a:r>
              <a:rPr lang="fr-FR" sz="1600" b="1" dirty="0" err="1">
                <a:latin typeface="Calibri" charset="0"/>
                <a:cs typeface="Calibri" charset="0"/>
              </a:rPr>
              <a:t>city’s</a:t>
            </a:r>
            <a:r>
              <a:rPr lang="fr-FR" sz="1600" b="1" dirty="0">
                <a:latin typeface="Calibri" charset="0"/>
                <a:cs typeface="Calibri" charset="0"/>
              </a:rPr>
              <a:t> air </a:t>
            </a:r>
            <a:r>
              <a:rPr lang="fr-FR" sz="1600" b="1" dirty="0" err="1">
                <a:latin typeface="Calibri" charset="0"/>
                <a:cs typeface="Calibri" charset="0"/>
              </a:rPr>
              <a:t>quality</a:t>
            </a:r>
            <a:endParaRPr lang="fr-FR" sz="1600" b="1" dirty="0">
              <a:latin typeface="Calibri" charset="0"/>
              <a:cs typeface="Calibri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Cost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optimization</a:t>
            </a:r>
            <a:r>
              <a:rPr lang="fr-FR" sz="1600" b="1" dirty="0">
                <a:latin typeface="Calibri" charset="0"/>
                <a:cs typeface="Calibri" charset="0"/>
              </a:rPr>
              <a:t> (fuel + </a:t>
            </a:r>
            <a:r>
              <a:rPr lang="fr-FR" sz="1600" b="1" dirty="0" err="1">
                <a:latin typeface="Calibri" charset="0"/>
                <a:cs typeface="Calibri" charset="0"/>
              </a:rPr>
              <a:t>investments</a:t>
            </a:r>
            <a:r>
              <a:rPr lang="fr-FR" sz="1600" b="1" dirty="0">
                <a:latin typeface="Calibri" charset="0"/>
                <a:cs typeface="Calibri" charset="0"/>
              </a:rPr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Supporting</a:t>
            </a:r>
            <a:r>
              <a:rPr lang="fr-FR" sz="1600" b="1" dirty="0">
                <a:latin typeface="Calibri" charset="0"/>
                <a:cs typeface="Calibri" charset="0"/>
              </a:rPr>
              <a:t> an </a:t>
            </a:r>
            <a:r>
              <a:rPr lang="fr-FR" sz="1600" b="1" dirty="0" err="1">
                <a:latin typeface="Calibri" charset="0"/>
                <a:cs typeface="Calibri" charset="0"/>
              </a:rPr>
              <a:t>innovative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approach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developed</a:t>
            </a:r>
            <a:r>
              <a:rPr lang="fr-FR" sz="1600" b="1" dirty="0">
                <a:latin typeface="Calibri" charset="0"/>
                <a:cs typeface="Calibri" charset="0"/>
              </a:rPr>
              <a:t> on </a:t>
            </a:r>
            <a:r>
              <a:rPr lang="fr-FR" sz="1600" b="1" dirty="0" err="1">
                <a:latin typeface="Calibri" charset="0"/>
                <a:cs typeface="Calibri" charset="0"/>
              </a:rPr>
              <a:t>its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territory</a:t>
            </a:r>
            <a:endParaRPr lang="fr-FR" sz="1600" b="1" dirty="0">
              <a:latin typeface="Calibri" charset="0"/>
              <a:cs typeface="Calibri" charset="0"/>
            </a:endParaRPr>
          </a:p>
        </p:txBody>
      </p:sp>
      <p:sp>
        <p:nvSpPr>
          <p:cNvPr id="14" name="Rectangle à coins arrondis 21">
            <a:extLst>
              <a:ext uri="{FF2B5EF4-FFF2-40B4-BE49-F238E27FC236}">
                <a16:creationId xmlns:a16="http://schemas.microsoft.com/office/drawing/2014/main" xmlns="" id="{95F75AB5-F249-D342-98D5-B93F6B1B7290}"/>
              </a:ext>
            </a:extLst>
          </p:cNvPr>
          <p:cNvSpPr/>
          <p:nvPr/>
        </p:nvSpPr>
        <p:spPr bwMode="auto">
          <a:xfrm>
            <a:off x="408289" y="1732911"/>
            <a:ext cx="4068000" cy="356404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Objectives for Gecco</a:t>
            </a:r>
            <a:endParaRPr lang="fr-FR" b="1" dirty="0">
              <a:latin typeface="Calibri" charset="0"/>
              <a:cs typeface="Calibri" charset="0"/>
            </a:endParaRPr>
          </a:p>
        </p:txBody>
      </p:sp>
      <p:sp>
        <p:nvSpPr>
          <p:cNvPr id="15" name="Rectangle à coins arrondis 21">
            <a:extLst>
              <a:ext uri="{FF2B5EF4-FFF2-40B4-BE49-F238E27FC236}">
                <a16:creationId xmlns:a16="http://schemas.microsoft.com/office/drawing/2014/main" xmlns="" id="{4159993D-FAEA-A84D-8D18-1C7AE43978CD}"/>
              </a:ext>
            </a:extLst>
          </p:cNvPr>
          <p:cNvSpPr/>
          <p:nvPr/>
        </p:nvSpPr>
        <p:spPr bwMode="auto">
          <a:xfrm>
            <a:off x="4644010" y="1732911"/>
            <a:ext cx="4068000" cy="356404"/>
          </a:xfrm>
          <a:prstGeom prst="roundRect">
            <a:avLst/>
          </a:prstGeom>
          <a:solidFill>
            <a:srgbClr val="FF7B7F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Objectives for the City of Lille</a:t>
            </a:r>
          </a:p>
        </p:txBody>
      </p:sp>
      <p:sp>
        <p:nvSpPr>
          <p:cNvPr id="16" name="Rectangle à coins arrondis 21">
            <a:extLst>
              <a:ext uri="{FF2B5EF4-FFF2-40B4-BE49-F238E27FC236}">
                <a16:creationId xmlns:a16="http://schemas.microsoft.com/office/drawing/2014/main" xmlns="" id="{5EBD8C08-CCCE-5246-B2A9-F01A8A76707F}"/>
              </a:ext>
            </a:extLst>
          </p:cNvPr>
          <p:cNvSpPr/>
          <p:nvPr/>
        </p:nvSpPr>
        <p:spPr bwMode="auto">
          <a:xfrm>
            <a:off x="2393036" y="4797152"/>
            <a:ext cx="4321175" cy="3564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Contractual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basis</a:t>
            </a:r>
            <a:endParaRPr lang="fr-FR" b="1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2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14E6AA8-A2D2-3A4E-9742-EA14EA92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549" y="571500"/>
            <a:ext cx="47221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UCO Collection and processing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4022485-203E-634A-BA04-90A06DBB5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525166"/>
            <a:ext cx="1193010" cy="680098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F8905776-25E0-C84A-94F8-A9276B1961E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270" y="3195708"/>
            <a:ext cx="1919605" cy="143954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69021E1C-46BA-6640-9B46-B051DAAAF64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7805" y="4931055"/>
            <a:ext cx="2161819" cy="1435514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513DE858-EAB8-AC45-A0FF-A90AB389BC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4805" y="1345525"/>
            <a:ext cx="2042828" cy="1532121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496FE298-0146-DD46-A195-08A68FAF7281}"/>
              </a:ext>
            </a:extLst>
          </p:cNvPr>
          <p:cNvGrpSpPr/>
          <p:nvPr/>
        </p:nvGrpSpPr>
        <p:grpSpPr>
          <a:xfrm>
            <a:off x="3059610" y="2551946"/>
            <a:ext cx="2811591" cy="2305608"/>
            <a:chOff x="3059610" y="2551946"/>
            <a:chExt cx="2811591" cy="2305608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xmlns="" id="{378477D2-A672-DB4D-A2AB-F1059DBD74E1}"/>
                </a:ext>
              </a:extLst>
            </p:cNvPr>
            <p:cNvGrpSpPr/>
            <p:nvPr/>
          </p:nvGrpSpPr>
          <p:grpSpPr>
            <a:xfrm>
              <a:off x="3059610" y="2551946"/>
              <a:ext cx="2811591" cy="2305608"/>
              <a:chOff x="2613025" y="1620838"/>
              <a:chExt cx="3706813" cy="3390900"/>
            </a:xfrm>
          </p:grpSpPr>
          <p:pic>
            <p:nvPicPr>
              <p:cNvPr id="15" name="Image 14" descr="fleche.png">
                <a:extLst>
                  <a:ext uri="{FF2B5EF4-FFF2-40B4-BE49-F238E27FC236}">
                    <a16:creationId xmlns:a16="http://schemas.microsoft.com/office/drawing/2014/main" xmlns="" id="{5A5C453A-1402-6547-B348-9BDC09E178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975132" flipH="1">
                <a:off x="2544762" y="3021013"/>
                <a:ext cx="1838325" cy="170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Image 15" descr="fleche.png">
                <a:extLst>
                  <a:ext uri="{FF2B5EF4-FFF2-40B4-BE49-F238E27FC236}">
                    <a16:creationId xmlns:a16="http://schemas.microsoft.com/office/drawing/2014/main" xmlns="" id="{D3E7EAD5-3947-E34C-BE3B-89A5761BBB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014904" flipV="1">
                <a:off x="4557713" y="3378200"/>
                <a:ext cx="1762125" cy="1633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Image 16" descr="fleche.png">
                <a:extLst>
                  <a:ext uri="{FF2B5EF4-FFF2-40B4-BE49-F238E27FC236}">
                    <a16:creationId xmlns:a16="http://schemas.microsoft.com/office/drawing/2014/main" xmlns="" id="{A1A14CB5-880F-DB44-8599-ABC01B63E6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37744" flipH="1">
                <a:off x="3759200" y="1620838"/>
                <a:ext cx="1836738" cy="1701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" name="Image 24" descr="puce.png">
              <a:extLst>
                <a:ext uri="{FF2B5EF4-FFF2-40B4-BE49-F238E27FC236}">
                  <a16:creationId xmlns:a16="http://schemas.microsoft.com/office/drawing/2014/main" xmlns="" id="{5EA4A995-A669-A544-B0C2-CBDCEB6CF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9200" y="3315588"/>
              <a:ext cx="1086251" cy="1102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Image 26" descr="Une image contenant intérieur, plafond, bâtiment, plancher&#10;&#10;&#10;&#10;Description générée automatiquement">
            <a:extLst>
              <a:ext uri="{FF2B5EF4-FFF2-40B4-BE49-F238E27FC236}">
                <a16:creationId xmlns:a16="http://schemas.microsoft.com/office/drawing/2014/main" xmlns="" id="{7E52AE1B-1A3D-B04D-BFF7-DB070C9E2D4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3" t="-19795"/>
          <a:stretch/>
        </p:blipFill>
        <p:spPr>
          <a:xfrm>
            <a:off x="6432467" y="3052055"/>
            <a:ext cx="2160240" cy="1698022"/>
          </a:xfrm>
          <a:prstGeom prst="rect">
            <a:avLst/>
          </a:prstGeom>
        </p:spPr>
      </p:pic>
      <p:pic>
        <p:nvPicPr>
          <p:cNvPr id="29" name="Image 28" descr="Une image contenant bâtiment, intérieur, appareil, personne&#10;&#10;&#10;&#10;Description générée automatiquement">
            <a:extLst>
              <a:ext uri="{FF2B5EF4-FFF2-40B4-BE49-F238E27FC236}">
                <a16:creationId xmlns:a16="http://schemas.microsoft.com/office/drawing/2014/main" xmlns="" id="{62A58319-58EF-524B-BDBC-BC6739F9B53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299911" y="1588495"/>
            <a:ext cx="2029946" cy="1347379"/>
          </a:xfrm>
          <a:prstGeom prst="rect">
            <a:avLst/>
          </a:prstGeom>
        </p:spPr>
      </p:pic>
      <p:pic>
        <p:nvPicPr>
          <p:cNvPr id="31" name="Image 30" descr="Une image contenant extérieur, corbeille, conteneur, terrain&#10;&#10;&#10;&#10;Description générée automatiquement">
            <a:extLst>
              <a:ext uri="{FF2B5EF4-FFF2-40B4-BE49-F238E27FC236}">
                <a16:creationId xmlns:a16="http://schemas.microsoft.com/office/drawing/2014/main" xmlns="" id="{7E1F0024-87D2-7948-91BB-0B29F668090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0927" y="4722858"/>
            <a:ext cx="2084856" cy="156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10" name="Rectangle à coins arrondis 21">
            <a:extLst>
              <a:ext uri="{FF2B5EF4-FFF2-40B4-BE49-F238E27FC236}">
                <a16:creationId xmlns:a16="http://schemas.microsoft.com/office/drawing/2014/main" xmlns="" id="{9C79B2E9-D2C1-684C-8081-A29FA0456D01}"/>
              </a:ext>
            </a:extLst>
          </p:cNvPr>
          <p:cNvSpPr/>
          <p:nvPr/>
        </p:nvSpPr>
        <p:spPr bwMode="auto">
          <a:xfrm>
            <a:off x="406536" y="2067894"/>
            <a:ext cx="3311446" cy="128899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Test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start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: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april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2017</a:t>
            </a:r>
          </a:p>
          <a:p>
            <a:pPr>
              <a:buFont typeface="Times New Roman" pitchFamily="16" charset="0"/>
              <a:buNone/>
              <a:defRPr/>
            </a:pPr>
            <a:endParaRPr lang="fr-FR" b="1" dirty="0">
              <a:latin typeface="Calibri" charset="0"/>
              <a:cs typeface="Calibri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cs typeface="Calibri" charset="0"/>
              </a:rPr>
              <a:t>Fuel: B30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cs typeface="Calibri" charset="0"/>
              </a:rPr>
              <a:t>(30% biodiesel + 70% gas-oil)</a:t>
            </a:r>
          </a:p>
        </p:txBody>
      </p:sp>
      <p:sp>
        <p:nvSpPr>
          <p:cNvPr id="11" name="Rectangle à coins arrondis 22">
            <a:extLst>
              <a:ext uri="{FF2B5EF4-FFF2-40B4-BE49-F238E27FC236}">
                <a16:creationId xmlns:a16="http://schemas.microsoft.com/office/drawing/2014/main" xmlns="" id="{7780272B-1FCF-0342-9BE6-12E7297978BC}"/>
              </a:ext>
            </a:extLst>
          </p:cNvPr>
          <p:cNvSpPr/>
          <p:nvPr/>
        </p:nvSpPr>
        <p:spPr bwMode="auto">
          <a:xfrm>
            <a:off x="361930" y="3481731"/>
            <a:ext cx="3356052" cy="16754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3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vehicles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1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school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transport bus (Euro 4)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1 city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cleaning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vehicule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(Euro 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1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waste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collection lorry (Euro 4)</a:t>
            </a: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14E6AA8-A2D2-3A4E-9742-EA14EA92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492" y="571500"/>
            <a:ext cx="58672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Test on City of Lille and Gecco vehicles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4022485-203E-634A-BA04-90A06DBB5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525166"/>
            <a:ext cx="1193010" cy="68009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B144A3DA-BA96-064A-BAAE-9CF73559A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236" y="1368152"/>
            <a:ext cx="2747797" cy="2060848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996865B5-0F7C-6C40-92DA-F6CEB03633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49679" y="3898005"/>
            <a:ext cx="2904681" cy="217851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A406D759-CC51-E542-BDCE-5F49807658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2529" y="3896503"/>
            <a:ext cx="2747797" cy="206084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AB1924B4-E11A-2C44-8D3B-19D1B5D521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1698992"/>
            <a:ext cx="1070502" cy="5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10" name="Rectangle à coins arrondis 21">
            <a:extLst>
              <a:ext uri="{FF2B5EF4-FFF2-40B4-BE49-F238E27FC236}">
                <a16:creationId xmlns:a16="http://schemas.microsoft.com/office/drawing/2014/main" xmlns="" id="{9C79B2E9-D2C1-684C-8081-A29FA0456D01}"/>
              </a:ext>
            </a:extLst>
          </p:cNvPr>
          <p:cNvSpPr/>
          <p:nvPr/>
        </p:nvSpPr>
        <p:spPr bwMode="auto">
          <a:xfrm>
            <a:off x="683568" y="1412776"/>
            <a:ext cx="3157352" cy="9084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fr-FR" sz="1600" b="1" u="sng" dirty="0">
                <a:latin typeface="Calibri" charset="0"/>
                <a:ea typeface="Calibri" charset="0"/>
                <a:cs typeface="Calibri" charset="0"/>
              </a:rPr>
              <a:t>Fuel </a:t>
            </a:r>
            <a:r>
              <a:rPr lang="fr-FR" sz="1600" b="1" u="sng" dirty="0" err="1">
                <a:latin typeface="Calibri" charset="0"/>
                <a:ea typeface="Calibri" charset="0"/>
                <a:cs typeface="Calibri" charset="0"/>
              </a:rPr>
              <a:t>consumption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>
              <a:buFont typeface="Times New Roman" pitchFamily="16" charset="0"/>
              <a:buNone/>
              <a:defRPr/>
            </a:pPr>
            <a:endParaRPr lang="fr-FR" sz="1600" b="1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Times New Roman" pitchFamily="16" charset="0"/>
              <a:buNone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No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significant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impact (+2%)</a:t>
            </a:r>
            <a:endParaRPr lang="fr-FR" sz="1600" b="1" dirty="0">
              <a:latin typeface="Calibri" charset="0"/>
              <a:cs typeface="Calibri" charset="0"/>
            </a:endParaRPr>
          </a:p>
        </p:txBody>
      </p:sp>
      <p:sp>
        <p:nvSpPr>
          <p:cNvPr id="11" name="Rectangle à coins arrondis 22">
            <a:extLst>
              <a:ext uri="{FF2B5EF4-FFF2-40B4-BE49-F238E27FC236}">
                <a16:creationId xmlns:a16="http://schemas.microsoft.com/office/drawing/2014/main" xmlns="" id="{7780272B-1FCF-0342-9BE6-12E7297978BC}"/>
              </a:ext>
            </a:extLst>
          </p:cNvPr>
          <p:cNvSpPr/>
          <p:nvPr/>
        </p:nvSpPr>
        <p:spPr bwMode="auto">
          <a:xfrm>
            <a:off x="695564" y="2445491"/>
            <a:ext cx="4020451" cy="180755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sz="1600" b="1" u="sng" dirty="0">
                <a:latin typeface="Calibri" charset="0"/>
                <a:ea typeface="Calibri" charset="0"/>
                <a:cs typeface="Calibri" charset="0"/>
              </a:rPr>
              <a:t>Maintenance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No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technical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problem</a:t>
            </a:r>
            <a:endParaRPr lang="fr-FR" sz="1600" b="1" dirty="0"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Gazole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filter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must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be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changed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1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month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after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switching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to B30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After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that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no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needed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change in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vehicle’s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maintenance</a:t>
            </a:r>
            <a:endParaRPr lang="fr-FR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14E6AA8-A2D2-3A4E-9742-EA14EA92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8601" y="571500"/>
            <a:ext cx="38321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Test on vehicles - Results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4022485-203E-634A-BA04-90A06DBB5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525166"/>
            <a:ext cx="1193010" cy="6800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1C2F1A6E-F705-7D40-BC90-892A1FC276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487" y="1448677"/>
            <a:ext cx="1952895" cy="260386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168D5792-18BF-004A-A1CD-F13F659F8944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633" y="4244696"/>
            <a:ext cx="3599815" cy="202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à coins arrondis 22">
            <a:extLst>
              <a:ext uri="{FF2B5EF4-FFF2-40B4-BE49-F238E27FC236}">
                <a16:creationId xmlns:a16="http://schemas.microsoft.com/office/drawing/2014/main" xmlns="" id="{E7384483-069E-5641-98A2-DDADF1FF3969}"/>
              </a:ext>
            </a:extLst>
          </p:cNvPr>
          <p:cNvSpPr/>
          <p:nvPr/>
        </p:nvSpPr>
        <p:spPr bwMode="auto">
          <a:xfrm>
            <a:off x="678363" y="4377277"/>
            <a:ext cx="1805405" cy="19314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sz="1600" b="1" u="sng" dirty="0" err="1">
                <a:latin typeface="Calibri" charset="0"/>
                <a:ea typeface="Calibri" charset="0"/>
                <a:cs typeface="Calibri" charset="0"/>
              </a:rPr>
              <a:t>Exhaust</a:t>
            </a:r>
            <a:r>
              <a:rPr lang="fr-FR" sz="1600" b="1" u="sng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u="sng" dirty="0" err="1">
                <a:latin typeface="Calibri" charset="0"/>
                <a:ea typeface="Calibri" charset="0"/>
                <a:cs typeface="Calibri" charset="0"/>
              </a:rPr>
              <a:t>gases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NO : +2 %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 err="1">
                <a:latin typeface="Calibri" charset="0"/>
                <a:cs typeface="Calibri" charset="0"/>
              </a:rPr>
              <a:t>NO</a:t>
            </a:r>
            <a:r>
              <a:rPr lang="fr-FR" sz="1600" b="1" baseline="-25000" dirty="0" err="1">
                <a:latin typeface="Calibri" charset="0"/>
                <a:cs typeface="Calibri" charset="0"/>
              </a:rPr>
              <a:t>x</a:t>
            </a:r>
            <a:r>
              <a:rPr lang="fr-FR" sz="1600" b="1" dirty="0">
                <a:latin typeface="Calibri" charset="0"/>
                <a:cs typeface="Calibri" charset="0"/>
              </a:rPr>
              <a:t> : + 6%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CO : -12%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CO</a:t>
            </a:r>
            <a:r>
              <a:rPr lang="fr-FR" sz="1600" b="1" baseline="-25000" dirty="0">
                <a:latin typeface="Calibri" charset="0"/>
                <a:cs typeface="Calibri" charset="0"/>
              </a:rPr>
              <a:t>2</a:t>
            </a:r>
            <a:r>
              <a:rPr lang="fr-FR" sz="1600" b="1" dirty="0">
                <a:latin typeface="Calibri" charset="0"/>
                <a:cs typeface="Calibri" charset="0"/>
              </a:rPr>
              <a:t> : -2%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O</a:t>
            </a:r>
            <a:r>
              <a:rPr lang="fr-FR" sz="1600" b="1" baseline="-25000" dirty="0">
                <a:latin typeface="Calibri" charset="0"/>
                <a:cs typeface="Calibri" charset="0"/>
              </a:rPr>
              <a:t>2</a:t>
            </a:r>
            <a:r>
              <a:rPr lang="fr-FR" sz="1600" b="1" dirty="0">
                <a:latin typeface="Calibri" charset="0"/>
                <a:cs typeface="Calibri" charset="0"/>
              </a:rPr>
              <a:t> : +2%</a:t>
            </a:r>
          </a:p>
        </p:txBody>
      </p:sp>
      <p:sp>
        <p:nvSpPr>
          <p:cNvPr id="17" name="Rectangle à coins arrondis 22">
            <a:extLst>
              <a:ext uri="{FF2B5EF4-FFF2-40B4-BE49-F238E27FC236}">
                <a16:creationId xmlns:a16="http://schemas.microsoft.com/office/drawing/2014/main" xmlns="" id="{53CD81A4-1DD6-BD44-BEFF-E28CC231A311}"/>
              </a:ext>
            </a:extLst>
          </p:cNvPr>
          <p:cNvSpPr/>
          <p:nvPr/>
        </p:nvSpPr>
        <p:spPr bwMode="auto">
          <a:xfrm>
            <a:off x="2627784" y="4376938"/>
            <a:ext cx="2115839" cy="19314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sz="1600" b="1" u="sng" dirty="0" err="1">
                <a:latin typeface="Calibri" charset="0"/>
                <a:ea typeface="Calibri" charset="0"/>
                <a:cs typeface="Calibri" charset="0"/>
              </a:rPr>
              <a:t>Particles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To </a:t>
            </a:r>
            <a:r>
              <a:rPr lang="fr-FR" sz="1600" b="1" dirty="0" err="1">
                <a:latin typeface="Calibri" charset="0"/>
                <a:cs typeface="Calibri" charset="0"/>
              </a:rPr>
              <a:t>be</a:t>
            </a:r>
            <a:r>
              <a:rPr lang="fr-FR" sz="1600" b="1" dirty="0">
                <a:latin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cs typeface="Calibri" charset="0"/>
              </a:rPr>
              <a:t>measured</a:t>
            </a:r>
            <a:r>
              <a:rPr lang="fr-FR" sz="1600" b="1" dirty="0">
                <a:latin typeface="Calibri" charset="0"/>
                <a:cs typeface="Calibri" charset="0"/>
              </a:rPr>
              <a:t> in Q1 2019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- 40 % </a:t>
            </a:r>
            <a:r>
              <a:rPr lang="fr-FR" sz="1600" b="1" dirty="0" err="1">
                <a:latin typeface="Calibri" charset="0"/>
                <a:cs typeface="Calibri" charset="0"/>
              </a:rPr>
              <a:t>expected</a:t>
            </a:r>
            <a:endParaRPr lang="fr-FR" sz="1600" b="1" dirty="0">
              <a:latin typeface="Calibri" charset="0"/>
              <a:cs typeface="Calibri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D54C5CDA-5EB6-5D44-A4CB-458635AC44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1698992"/>
            <a:ext cx="1070502" cy="54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4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10" name="Rectangle à coins arrondis 21">
            <a:extLst>
              <a:ext uri="{FF2B5EF4-FFF2-40B4-BE49-F238E27FC236}">
                <a16:creationId xmlns:a16="http://schemas.microsoft.com/office/drawing/2014/main" xmlns="" id="{9C79B2E9-D2C1-684C-8081-A29FA0456D01}"/>
              </a:ext>
            </a:extLst>
          </p:cNvPr>
          <p:cNvSpPr/>
          <p:nvPr/>
        </p:nvSpPr>
        <p:spPr bwMode="auto">
          <a:xfrm>
            <a:off x="3419178" y="1700808"/>
            <a:ext cx="4321174" cy="102890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sz="1600" b="1" u="sng" dirty="0">
                <a:latin typeface="Calibri" charset="0"/>
                <a:ea typeface="Calibri" charset="0"/>
                <a:cs typeface="Calibri" charset="0"/>
              </a:rPr>
              <a:t>City of Lille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11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vehicules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January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2019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Extension to 20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vehicles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during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sz="1600" b="1" dirty="0" err="1">
                <a:latin typeface="Calibri" charset="0"/>
                <a:ea typeface="Calibri" charset="0"/>
                <a:cs typeface="Calibri" charset="0"/>
              </a:rPr>
              <a:t>year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 2019</a:t>
            </a:r>
          </a:p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endParaRPr lang="fr-FR" sz="1600" b="1" dirty="0">
              <a:latin typeface="Calibri" charset="0"/>
              <a:cs typeface="Calibri" charset="0"/>
            </a:endParaRPr>
          </a:p>
        </p:txBody>
      </p:sp>
      <p:sp>
        <p:nvSpPr>
          <p:cNvPr id="11" name="Rectangle à coins arrondis 22">
            <a:extLst>
              <a:ext uri="{FF2B5EF4-FFF2-40B4-BE49-F238E27FC236}">
                <a16:creationId xmlns:a16="http://schemas.microsoft.com/office/drawing/2014/main" xmlns="" id="{7780272B-1FCF-0342-9BE6-12E7297978BC}"/>
              </a:ext>
            </a:extLst>
          </p:cNvPr>
          <p:cNvSpPr/>
          <p:nvPr/>
        </p:nvSpPr>
        <p:spPr bwMode="auto">
          <a:xfrm>
            <a:off x="3424769" y="2991759"/>
            <a:ext cx="4315583" cy="10435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sz="1600" b="1" u="sng" dirty="0">
                <a:latin typeface="Calibri" charset="0"/>
                <a:ea typeface="Calibri" charset="0"/>
                <a:cs typeface="Calibri" charset="0"/>
              </a:rPr>
              <a:t>City of Charleville Mézières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3 </a:t>
            </a:r>
            <a:r>
              <a:rPr lang="fr-FR" sz="1600" b="1" dirty="0" err="1">
                <a:latin typeface="Calibri" charset="0"/>
                <a:cs typeface="Calibri" charset="0"/>
              </a:rPr>
              <a:t>vehicles</a:t>
            </a:r>
            <a:r>
              <a:rPr lang="fr-FR" sz="1600" b="1" dirty="0">
                <a:latin typeface="Calibri" charset="0"/>
                <a:cs typeface="Calibri" charset="0"/>
              </a:rPr>
              <a:t> in </a:t>
            </a:r>
            <a:r>
              <a:rPr lang="fr-FR" sz="1600" b="1" dirty="0" err="1">
                <a:latin typeface="Calibri" charset="0"/>
                <a:cs typeface="Calibri" charset="0"/>
              </a:rPr>
              <a:t>November</a:t>
            </a:r>
            <a:r>
              <a:rPr lang="fr-FR" sz="1600" b="1" dirty="0">
                <a:latin typeface="Calibri" charset="0"/>
                <a:cs typeface="Calibri" charset="0"/>
              </a:rPr>
              <a:t> 2018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6 to 10 </a:t>
            </a:r>
            <a:r>
              <a:rPr lang="fr-FR" sz="1600" b="1" dirty="0" err="1">
                <a:latin typeface="Calibri" charset="0"/>
                <a:cs typeface="Calibri" charset="0"/>
              </a:rPr>
              <a:t>vehicles</a:t>
            </a:r>
            <a:r>
              <a:rPr lang="fr-FR" sz="1600" b="1" dirty="0">
                <a:latin typeface="Calibri" charset="0"/>
                <a:cs typeface="Calibri" charset="0"/>
              </a:rPr>
              <a:t> in </a:t>
            </a:r>
            <a:r>
              <a:rPr lang="fr-FR" sz="1600" b="1" dirty="0" err="1">
                <a:latin typeface="Calibri" charset="0"/>
                <a:cs typeface="Calibri" charset="0"/>
              </a:rPr>
              <a:t>June</a:t>
            </a:r>
            <a:r>
              <a:rPr lang="fr-FR" sz="1600" b="1" dirty="0">
                <a:latin typeface="Calibri" charset="0"/>
                <a:cs typeface="Calibri" charset="0"/>
              </a:rPr>
              <a:t> 2019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14E6AA8-A2D2-3A4E-9742-EA14EA92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093" y="571500"/>
            <a:ext cx="5170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Extension of the experimentation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4022485-203E-634A-BA04-90A06DBB5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525166"/>
            <a:ext cx="1193010" cy="680098"/>
          </a:xfrm>
          <a:prstGeom prst="rect">
            <a:avLst/>
          </a:prstGeom>
        </p:spPr>
      </p:pic>
      <p:sp>
        <p:nvSpPr>
          <p:cNvPr id="16" name="Rectangle à coins arrondis 22">
            <a:extLst>
              <a:ext uri="{FF2B5EF4-FFF2-40B4-BE49-F238E27FC236}">
                <a16:creationId xmlns:a16="http://schemas.microsoft.com/office/drawing/2014/main" xmlns="" id="{E7384483-069E-5641-98A2-DDADF1FF3969}"/>
              </a:ext>
            </a:extLst>
          </p:cNvPr>
          <p:cNvSpPr/>
          <p:nvPr/>
        </p:nvSpPr>
        <p:spPr bwMode="auto">
          <a:xfrm>
            <a:off x="3419178" y="4210234"/>
            <a:ext cx="4315583" cy="91356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sz="1600" b="1" u="sng" dirty="0">
                <a:latin typeface="Calibri" charset="0"/>
                <a:ea typeface="Calibri" charset="0"/>
                <a:cs typeface="Calibri" charset="0"/>
              </a:rPr>
              <a:t>La Poste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10 </a:t>
            </a:r>
            <a:r>
              <a:rPr lang="fr-FR" sz="1600" b="1" dirty="0" err="1">
                <a:latin typeface="Calibri" charset="0"/>
                <a:cs typeface="Calibri" charset="0"/>
              </a:rPr>
              <a:t>vehicles</a:t>
            </a:r>
            <a:r>
              <a:rPr lang="fr-FR" sz="1600" b="1" dirty="0">
                <a:latin typeface="Calibri" charset="0"/>
                <a:cs typeface="Calibri" charset="0"/>
              </a:rPr>
              <a:t> in </a:t>
            </a:r>
            <a:r>
              <a:rPr lang="fr-FR" sz="1600" b="1" dirty="0" err="1">
                <a:latin typeface="Calibri" charset="0"/>
                <a:cs typeface="Calibri" charset="0"/>
              </a:rPr>
              <a:t>November</a:t>
            </a:r>
            <a:r>
              <a:rPr lang="fr-FR" sz="1600" b="1" dirty="0">
                <a:latin typeface="Calibri" charset="0"/>
                <a:cs typeface="Calibri" charset="0"/>
              </a:rPr>
              <a:t> 2018</a:t>
            </a:r>
          </a:p>
        </p:txBody>
      </p:sp>
      <p:sp>
        <p:nvSpPr>
          <p:cNvPr id="17" name="Rectangle à coins arrondis 22">
            <a:extLst>
              <a:ext uri="{FF2B5EF4-FFF2-40B4-BE49-F238E27FC236}">
                <a16:creationId xmlns:a16="http://schemas.microsoft.com/office/drawing/2014/main" xmlns="" id="{53CD81A4-1DD6-BD44-BEFF-E28CC231A311}"/>
              </a:ext>
            </a:extLst>
          </p:cNvPr>
          <p:cNvSpPr/>
          <p:nvPr/>
        </p:nvSpPr>
        <p:spPr bwMode="auto">
          <a:xfrm>
            <a:off x="3488217" y="5322141"/>
            <a:ext cx="4246544" cy="8834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sz="1600" b="1" u="sng" dirty="0" err="1">
                <a:latin typeface="Calibri" charset="0"/>
                <a:ea typeface="Calibri" charset="0"/>
                <a:cs typeface="Calibri" charset="0"/>
              </a:rPr>
              <a:t>Community</a:t>
            </a:r>
            <a:r>
              <a:rPr lang="fr-FR" sz="1600" b="1" u="sng" dirty="0">
                <a:latin typeface="Calibri" charset="0"/>
                <a:ea typeface="Calibri" charset="0"/>
                <a:cs typeface="Calibri" charset="0"/>
              </a:rPr>
              <a:t> of Béthune-</a:t>
            </a:r>
            <a:r>
              <a:rPr lang="fr-FR" sz="1600" b="1" u="sng" dirty="0" err="1">
                <a:latin typeface="Calibri" charset="0"/>
                <a:ea typeface="Calibri" charset="0"/>
                <a:cs typeface="Calibri" charset="0"/>
              </a:rPr>
              <a:t>Bruay</a:t>
            </a:r>
            <a:r>
              <a:rPr lang="fr-FR" sz="1600" b="1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r-FR" sz="1600" b="1" dirty="0">
                <a:latin typeface="Calibri" charset="0"/>
                <a:cs typeface="Calibri" charset="0"/>
              </a:rPr>
              <a:t>2 </a:t>
            </a:r>
            <a:r>
              <a:rPr lang="fr-FR" sz="1600" b="1" dirty="0" err="1">
                <a:latin typeface="Calibri" charset="0"/>
                <a:cs typeface="Calibri" charset="0"/>
              </a:rPr>
              <a:t>vehicles</a:t>
            </a:r>
            <a:r>
              <a:rPr lang="fr-FR" sz="1600" b="1" dirty="0">
                <a:latin typeface="Calibri" charset="0"/>
                <a:cs typeface="Calibri" charset="0"/>
              </a:rPr>
              <a:t> in </a:t>
            </a:r>
            <a:r>
              <a:rPr lang="fr-FR" sz="1600" b="1" dirty="0" err="1">
                <a:latin typeface="Calibri" charset="0"/>
                <a:cs typeface="Calibri" charset="0"/>
              </a:rPr>
              <a:t>January</a:t>
            </a:r>
            <a:r>
              <a:rPr lang="fr-FR" sz="1600" b="1" dirty="0">
                <a:latin typeface="Calibri" charset="0"/>
                <a:cs typeface="Calibri" charset="0"/>
              </a:rPr>
              <a:t> 2019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7535255-4C21-D245-AC63-5D8D9FE99D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79" y="1836954"/>
            <a:ext cx="1355295" cy="684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A47A324A-5439-0C4A-80CC-8F7D0F18FAC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483" y="5430608"/>
            <a:ext cx="2192020" cy="684000"/>
          </a:xfrm>
          <a:prstGeom prst="rect">
            <a:avLst/>
          </a:prstGeom>
          <a:noFill/>
        </p:spPr>
      </p:pic>
      <p:pic>
        <p:nvPicPr>
          <p:cNvPr id="18" name="Image 17" descr="Résultat de recherche d'images pour &quot;LA POSTE&quot;">
            <a:extLst>
              <a:ext uri="{FF2B5EF4-FFF2-40B4-BE49-F238E27FC236}">
                <a16:creationId xmlns:a16="http://schemas.microsoft.com/office/drawing/2014/main" xmlns="" id="{20F35FF7-3F71-E542-AC47-B914CFEE374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483" y="4163142"/>
            <a:ext cx="1344930" cy="100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xmlns="" id="{2E449048-0610-3D4A-B56F-2704E1D740C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78" y="3148868"/>
            <a:ext cx="19431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5697259" y="571500"/>
            <a:ext cx="14734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Timeline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859730" y="2000251"/>
            <a:ext cx="8032750" cy="4309069"/>
          </a:xfrm>
          <a:custGeom>
            <a:avLst/>
            <a:gdLst>
              <a:gd name="T0" fmla="*/ 7351903 w 8104215"/>
              <a:gd name="T1" fmla="*/ 3700419 h 4868863"/>
              <a:gd name="T2" fmla="*/ 3675954 w 8104215"/>
              <a:gd name="T3" fmla="*/ 7400826 h 4868863"/>
              <a:gd name="T4" fmla="*/ 0 w 8104215"/>
              <a:gd name="T5" fmla="*/ 3700419 h 4868863"/>
              <a:gd name="T6" fmla="*/ 3675954 w 8104215"/>
              <a:gd name="T7" fmla="*/ 0 h 48688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04215"/>
              <a:gd name="T13" fmla="*/ 0 h 4868863"/>
              <a:gd name="T14" fmla="*/ 8104215 w 8104215"/>
              <a:gd name="T15" fmla="*/ 4868863 h 4868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04215" h="4868863">
                <a:moveTo>
                  <a:pt x="0" y="0"/>
                </a:moveTo>
                <a:lnTo>
                  <a:pt x="22858" y="0"/>
                </a:lnTo>
                <a:lnTo>
                  <a:pt x="22858" y="13524"/>
                </a:lnTo>
                <a:lnTo>
                  <a:pt x="0" y="135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lvl="1" indent="0">
              <a:lnSpc>
                <a:spcPct val="100000"/>
              </a:lnSpc>
              <a:buClr>
                <a:srgbClr val="3A4453"/>
              </a:buClr>
              <a:buSzPct val="25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000" dirty="0">
              <a:solidFill>
                <a:srgbClr val="3A4453"/>
              </a:solidFill>
              <a:latin typeface="+mn-lt"/>
            </a:endParaRP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Gecco-Cleantech Capital Days 2018-Malmö</a:t>
            </a:r>
          </a:p>
        </p:txBody>
      </p:sp>
      <p:sp>
        <p:nvSpPr>
          <p:cNvPr id="4" name="Flèche droite à entaille 3">
            <a:extLst>
              <a:ext uri="{FF2B5EF4-FFF2-40B4-BE49-F238E27FC236}">
                <a16:creationId xmlns:a16="http://schemas.microsoft.com/office/drawing/2014/main" xmlns="" id="{B55B1901-FB78-1446-A6E0-3A7025E6C38F}"/>
              </a:ext>
            </a:extLst>
          </p:cNvPr>
          <p:cNvSpPr/>
          <p:nvPr/>
        </p:nvSpPr>
        <p:spPr bwMode="auto">
          <a:xfrm>
            <a:off x="467544" y="3543784"/>
            <a:ext cx="8137102" cy="576064"/>
          </a:xfrm>
          <a:prstGeom prst="notchedRightArrow">
            <a:avLst>
              <a:gd name="adj1" fmla="val 38350"/>
              <a:gd name="adj2" fmla="val 50000"/>
            </a:avLst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xmlns="" id="{D857F1FE-0B95-9145-8588-48C2B7C660EA}"/>
              </a:ext>
            </a:extLst>
          </p:cNvPr>
          <p:cNvGrpSpPr/>
          <p:nvPr/>
        </p:nvGrpSpPr>
        <p:grpSpPr>
          <a:xfrm>
            <a:off x="3129203" y="3651796"/>
            <a:ext cx="697627" cy="804476"/>
            <a:chOff x="2411760" y="3651796"/>
            <a:chExt cx="697627" cy="804476"/>
          </a:xfrm>
        </p:grpSpPr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xmlns="" id="{99C242D3-AAF8-BB45-9B19-BE523300F71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71800" y="3651796"/>
              <a:ext cx="0" cy="36004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DC09CF06-3037-4442-87A5-0EC86D7D6185}"/>
                </a:ext>
              </a:extLst>
            </p:cNvPr>
            <p:cNvSpPr txBox="1"/>
            <p:nvPr/>
          </p:nvSpPr>
          <p:spPr>
            <a:xfrm>
              <a:off x="2411760" y="4106304"/>
              <a:ext cx="69762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n>
                    <a:solidFill>
                      <a:schemeClr val="accent2"/>
                    </a:solidFill>
                  </a:ln>
                  <a:solidFill>
                    <a:srgbClr val="002060"/>
                  </a:solidFill>
                </a:rPr>
                <a:t>2018</a:t>
              </a:r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xmlns="" id="{6BBEC695-F916-4B41-9E3B-82F630BE5C6A}"/>
              </a:ext>
            </a:extLst>
          </p:cNvPr>
          <p:cNvGrpSpPr/>
          <p:nvPr/>
        </p:nvGrpSpPr>
        <p:grpSpPr>
          <a:xfrm>
            <a:off x="4498299" y="3651796"/>
            <a:ext cx="697627" cy="804476"/>
            <a:chOff x="3215074" y="3651796"/>
            <a:chExt cx="697627" cy="804476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xmlns="" id="{3B4A476F-569A-B342-BC4C-90B1EA8FDA2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63888" y="3651796"/>
              <a:ext cx="0" cy="36004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7A5E4193-62B0-2543-96E8-6908A2615E49}"/>
                </a:ext>
              </a:extLst>
            </p:cNvPr>
            <p:cNvSpPr txBox="1"/>
            <p:nvPr/>
          </p:nvSpPr>
          <p:spPr>
            <a:xfrm>
              <a:off x="3215074" y="4106304"/>
              <a:ext cx="69762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n>
                    <a:solidFill>
                      <a:schemeClr val="accent2"/>
                    </a:solidFill>
                  </a:ln>
                  <a:solidFill>
                    <a:srgbClr val="002060"/>
                  </a:solidFill>
                </a:rPr>
                <a:t>2019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xmlns="" id="{010CDA8B-628C-4A4C-87B8-D689DE48CE9D}"/>
              </a:ext>
            </a:extLst>
          </p:cNvPr>
          <p:cNvGrpSpPr/>
          <p:nvPr/>
        </p:nvGrpSpPr>
        <p:grpSpPr>
          <a:xfrm>
            <a:off x="7236492" y="3651796"/>
            <a:ext cx="697627" cy="804476"/>
            <a:chOff x="4799250" y="3651796"/>
            <a:chExt cx="697627" cy="804476"/>
          </a:xfrm>
        </p:grpSpPr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xmlns="" id="{788062D6-CE9D-3248-843D-5DB81F24A56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48064" y="3651796"/>
              <a:ext cx="0" cy="36004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B314F711-F771-6B4B-A5E8-5F7A977F93EF}"/>
                </a:ext>
              </a:extLst>
            </p:cNvPr>
            <p:cNvSpPr txBox="1"/>
            <p:nvPr/>
          </p:nvSpPr>
          <p:spPr>
            <a:xfrm>
              <a:off x="4799250" y="4106304"/>
              <a:ext cx="69762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n>
                    <a:solidFill>
                      <a:schemeClr val="accent2"/>
                    </a:solidFill>
                  </a:ln>
                  <a:solidFill>
                    <a:srgbClr val="002060"/>
                  </a:solidFill>
                </a:rPr>
                <a:t>2021</a:t>
              </a: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CAFBAC7-F8E1-4A49-9326-FBBFD38E628D}"/>
              </a:ext>
            </a:extLst>
          </p:cNvPr>
          <p:cNvSpPr txBox="1"/>
          <p:nvPr/>
        </p:nvSpPr>
        <p:spPr>
          <a:xfrm>
            <a:off x="6265859" y="4950255"/>
            <a:ext cx="1436626" cy="5502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Biodiesel sale starts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xmlns="" id="{2111B5FE-43F3-6C4C-A185-1F4F8711C40C}"/>
              </a:ext>
            </a:extLst>
          </p:cNvPr>
          <p:cNvGrpSpPr/>
          <p:nvPr/>
        </p:nvGrpSpPr>
        <p:grpSpPr>
          <a:xfrm>
            <a:off x="5867395" y="3651796"/>
            <a:ext cx="697627" cy="804476"/>
            <a:chOff x="3215074" y="3651796"/>
            <a:chExt cx="697627" cy="804476"/>
          </a:xfrm>
        </p:grpSpPr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xmlns="" id="{D67B12D9-579B-AA40-A092-8049A6845BE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563888" y="3651796"/>
              <a:ext cx="0" cy="36004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xmlns="" id="{9E6F525C-4E79-DC44-9544-7280FA58BF17}"/>
                </a:ext>
              </a:extLst>
            </p:cNvPr>
            <p:cNvSpPr txBox="1"/>
            <p:nvPr/>
          </p:nvSpPr>
          <p:spPr>
            <a:xfrm>
              <a:off x="3215074" y="4106304"/>
              <a:ext cx="69762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n>
                    <a:solidFill>
                      <a:schemeClr val="accent2"/>
                    </a:solidFill>
                  </a:ln>
                  <a:solidFill>
                    <a:srgbClr val="002060"/>
                  </a:solidFill>
                </a:rPr>
                <a:t>2020</a:t>
              </a:r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xmlns="" id="{B24E82C3-D469-5D47-8052-A6BACD1A14B2}"/>
              </a:ext>
            </a:extLst>
          </p:cNvPr>
          <p:cNvGrpSpPr/>
          <p:nvPr/>
        </p:nvGrpSpPr>
        <p:grpSpPr>
          <a:xfrm>
            <a:off x="1760107" y="3651796"/>
            <a:ext cx="697627" cy="804476"/>
            <a:chOff x="2411760" y="3651796"/>
            <a:chExt cx="697627" cy="804476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xmlns="" id="{1B160073-C858-1448-A027-B2231AB031D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71800" y="3651796"/>
              <a:ext cx="0" cy="36004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xmlns="" id="{E65BD032-EC9F-D743-B89D-28BBF8408028}"/>
                </a:ext>
              </a:extLst>
            </p:cNvPr>
            <p:cNvSpPr txBox="1"/>
            <p:nvPr/>
          </p:nvSpPr>
          <p:spPr>
            <a:xfrm>
              <a:off x="2411760" y="4106304"/>
              <a:ext cx="69762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n>
                    <a:solidFill>
                      <a:schemeClr val="accent2"/>
                    </a:solidFill>
                  </a:ln>
                  <a:solidFill>
                    <a:srgbClr val="002060"/>
                  </a:solidFill>
                </a:rPr>
                <a:t>2017</a:t>
              </a:r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xmlns="" id="{D9891B5E-203D-DC4C-B022-6D3462EC75D5}"/>
              </a:ext>
            </a:extLst>
          </p:cNvPr>
          <p:cNvSpPr txBox="1"/>
          <p:nvPr/>
        </p:nvSpPr>
        <p:spPr>
          <a:xfrm>
            <a:off x="2685112" y="5184838"/>
            <a:ext cx="1927926" cy="779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Demonstration</a:t>
            </a:r>
          </a:p>
          <a:p>
            <a:r>
              <a:rPr lang="en-GB" sz="1600" b="1" dirty="0"/>
              <a:t>+ process improvements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xmlns="" id="{7359382F-BB5F-1844-8C6B-DC7E5DDFBFA8}"/>
              </a:ext>
            </a:extLst>
          </p:cNvPr>
          <p:cNvSpPr txBox="1"/>
          <p:nvPr/>
        </p:nvSpPr>
        <p:spPr>
          <a:xfrm>
            <a:off x="4305809" y="2654220"/>
            <a:ext cx="1458414" cy="55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Plant construction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B61F91CC-4516-7D4B-9A8A-5206BF682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576" y="1431089"/>
            <a:ext cx="1580880" cy="1175953"/>
          </a:xfrm>
          <a:prstGeom prst="rect">
            <a:avLst/>
          </a:prstGeom>
        </p:spPr>
      </p:pic>
      <p:sp>
        <p:nvSpPr>
          <p:cNvPr id="28" name="Accolade ouvrante 27">
            <a:extLst>
              <a:ext uri="{FF2B5EF4-FFF2-40B4-BE49-F238E27FC236}">
                <a16:creationId xmlns:a16="http://schemas.microsoft.com/office/drawing/2014/main" xmlns="" id="{EE5802BF-A871-924B-9DB6-9D551CE69523}"/>
              </a:ext>
            </a:extLst>
          </p:cNvPr>
          <p:cNvSpPr/>
          <p:nvPr/>
        </p:nvSpPr>
        <p:spPr bwMode="auto">
          <a:xfrm rot="16200000" flipV="1">
            <a:off x="4564080" y="2460005"/>
            <a:ext cx="365125" cy="4308228"/>
          </a:xfrm>
          <a:prstGeom prst="leftBrac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2" name="Accolade ouvrante 41">
            <a:extLst>
              <a:ext uri="{FF2B5EF4-FFF2-40B4-BE49-F238E27FC236}">
                <a16:creationId xmlns:a16="http://schemas.microsoft.com/office/drawing/2014/main" xmlns="" id="{79B03245-BAE2-7643-9A09-9DB127A488A6}"/>
              </a:ext>
            </a:extLst>
          </p:cNvPr>
          <p:cNvSpPr/>
          <p:nvPr/>
        </p:nvSpPr>
        <p:spPr bwMode="auto">
          <a:xfrm rot="5400000" flipV="1">
            <a:off x="4814907" y="2871179"/>
            <a:ext cx="329821" cy="1015239"/>
          </a:xfrm>
          <a:prstGeom prst="leftBrac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D8F04E6E-538B-3A4B-80CC-70310A7D92A9}"/>
              </a:ext>
            </a:extLst>
          </p:cNvPr>
          <p:cNvSpPr txBox="1"/>
          <p:nvPr/>
        </p:nvSpPr>
        <p:spPr>
          <a:xfrm>
            <a:off x="5701065" y="2174919"/>
            <a:ext cx="1698102" cy="1008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Plant set-up </a:t>
            </a:r>
          </a:p>
          <a:p>
            <a:pPr algn="ctr"/>
            <a:r>
              <a:rPr lang="en-GB" sz="1600" b="1" dirty="0"/>
              <a:t>+</a:t>
            </a:r>
          </a:p>
          <a:p>
            <a:pPr algn="ctr"/>
            <a:r>
              <a:rPr lang="en-GB" sz="1600" b="1" dirty="0"/>
              <a:t>Regulatory authorizations</a:t>
            </a:r>
          </a:p>
        </p:txBody>
      </p:sp>
      <p:pic>
        <p:nvPicPr>
          <p:cNvPr id="45" name="Picture 3" descr="E:\Google Drive\Gecco\Vie de l'entreprise\Communication générale\Charte Graphique Gecco\mascottes\les mascottes-OK\les-mascottes-GECCO-HD10.png">
            <a:extLst>
              <a:ext uri="{FF2B5EF4-FFF2-40B4-BE49-F238E27FC236}">
                <a16:creationId xmlns:a16="http://schemas.microsoft.com/office/drawing/2014/main" xmlns="" id="{BF93602D-D985-9740-8E94-BD8A1A812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38" y="4942792"/>
            <a:ext cx="905150" cy="1297593"/>
          </a:xfrm>
          <a:prstGeom prst="rect">
            <a:avLst/>
          </a:prstGeom>
          <a:noFill/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xmlns="" id="{8097C8BB-5DAE-A24C-865D-2860ADE2B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7933" y="4947016"/>
            <a:ext cx="1615165" cy="1211374"/>
          </a:xfrm>
          <a:prstGeom prst="rect">
            <a:avLst/>
          </a:prstGeom>
        </p:spPr>
      </p:pic>
      <p:grpSp>
        <p:nvGrpSpPr>
          <p:cNvPr id="50" name="Groupe 49">
            <a:extLst>
              <a:ext uri="{FF2B5EF4-FFF2-40B4-BE49-F238E27FC236}">
                <a16:creationId xmlns:a16="http://schemas.microsoft.com/office/drawing/2014/main" xmlns="" id="{2AEE7612-AEB3-F148-BCB1-49A66BB4285A}"/>
              </a:ext>
            </a:extLst>
          </p:cNvPr>
          <p:cNvGrpSpPr/>
          <p:nvPr/>
        </p:nvGrpSpPr>
        <p:grpSpPr>
          <a:xfrm>
            <a:off x="391011" y="3651796"/>
            <a:ext cx="697627" cy="811248"/>
            <a:chOff x="1126842" y="3645024"/>
            <a:chExt cx="697627" cy="811248"/>
          </a:xfrm>
        </p:grpSpPr>
        <p:cxnSp>
          <p:nvCxnSpPr>
            <p:cNvPr id="51" name="Connecteur droit 50">
              <a:extLst>
                <a:ext uri="{FF2B5EF4-FFF2-40B4-BE49-F238E27FC236}">
                  <a16:creationId xmlns:a16="http://schemas.microsoft.com/office/drawing/2014/main" xmlns="" id="{000BB74B-C49F-7243-AD33-182F73F2C23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475656" y="3645024"/>
              <a:ext cx="0" cy="360040"/>
            </a:xfrm>
            <a:prstGeom prst="line">
              <a:avLst/>
            </a:prstGeom>
            <a:ln w="28575">
              <a:solidFill>
                <a:schemeClr val="accent2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xmlns="" id="{7114507F-3ACB-E340-A029-642F9EC6CC8A}"/>
                </a:ext>
              </a:extLst>
            </p:cNvPr>
            <p:cNvSpPr txBox="1"/>
            <p:nvPr/>
          </p:nvSpPr>
          <p:spPr>
            <a:xfrm>
              <a:off x="1126842" y="4106304"/>
              <a:ext cx="697627" cy="3499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n>
                    <a:solidFill>
                      <a:schemeClr val="accent2"/>
                    </a:solidFill>
                  </a:ln>
                  <a:solidFill>
                    <a:srgbClr val="002060"/>
                  </a:solidFill>
                </a:rPr>
                <a:t>2016</a:t>
              </a:r>
            </a:p>
          </p:txBody>
        </p:sp>
      </p:grpSp>
      <p:pic>
        <p:nvPicPr>
          <p:cNvPr id="55" name="Image 54">
            <a:extLst>
              <a:ext uri="{FF2B5EF4-FFF2-40B4-BE49-F238E27FC236}">
                <a16:creationId xmlns:a16="http://schemas.microsoft.com/office/drawing/2014/main" xmlns="" id="{05BF348A-ABFC-7B4D-884D-5CFDF05D79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727" y="1740251"/>
            <a:ext cx="864347" cy="936902"/>
          </a:xfrm>
          <a:prstGeom prst="rect">
            <a:avLst/>
          </a:prstGeom>
        </p:spPr>
      </p:pic>
      <p:sp>
        <p:nvSpPr>
          <p:cNvPr id="56" name="Triangle 55">
            <a:extLst>
              <a:ext uri="{FF2B5EF4-FFF2-40B4-BE49-F238E27FC236}">
                <a16:creationId xmlns:a16="http://schemas.microsoft.com/office/drawing/2014/main" xmlns="" id="{33DEFF76-4754-8241-A490-50C8DA30A283}"/>
              </a:ext>
            </a:extLst>
          </p:cNvPr>
          <p:cNvSpPr/>
          <p:nvPr/>
        </p:nvSpPr>
        <p:spPr bwMode="auto">
          <a:xfrm>
            <a:off x="6878891" y="3959609"/>
            <a:ext cx="204993" cy="201242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xmlns="" id="{3BA752AA-798F-B240-A409-B0065A953986}"/>
              </a:ext>
            </a:extLst>
          </p:cNvPr>
          <p:cNvSpPr/>
          <p:nvPr/>
        </p:nvSpPr>
        <p:spPr bwMode="auto">
          <a:xfrm>
            <a:off x="6734164" y="3526068"/>
            <a:ext cx="504056" cy="858254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pic>
        <p:nvPicPr>
          <p:cNvPr id="53" name="Image 52">
            <a:extLst>
              <a:ext uri="{FF2B5EF4-FFF2-40B4-BE49-F238E27FC236}">
                <a16:creationId xmlns:a16="http://schemas.microsoft.com/office/drawing/2014/main" xmlns="" id="{36F1BBD3-7D7D-3E4F-BC95-66E965FACA1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xmlns="" id="{6526655B-FB25-1344-AD52-D9CC5671C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525166"/>
            <a:ext cx="1193010" cy="680098"/>
          </a:xfrm>
          <a:prstGeom prst="rect">
            <a:avLst/>
          </a:prstGeom>
        </p:spPr>
      </p:pic>
      <p:sp>
        <p:nvSpPr>
          <p:cNvPr id="62" name="Accolade ouvrante 61">
            <a:extLst>
              <a:ext uri="{FF2B5EF4-FFF2-40B4-BE49-F238E27FC236}">
                <a16:creationId xmlns:a16="http://schemas.microsoft.com/office/drawing/2014/main" xmlns="" id="{7B9569CF-57A4-6C4D-820C-328A93DF3BD7}"/>
              </a:ext>
            </a:extLst>
          </p:cNvPr>
          <p:cNvSpPr/>
          <p:nvPr/>
        </p:nvSpPr>
        <p:spPr bwMode="auto">
          <a:xfrm rot="5400000" flipV="1">
            <a:off x="6052902" y="2700583"/>
            <a:ext cx="329821" cy="1365872"/>
          </a:xfrm>
          <a:prstGeom prst="leftBrace">
            <a:avLst/>
          </a:prstGeom>
          <a:noFill/>
          <a:ln w="190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xmlns="" id="{C76A776D-7370-C748-9CE7-5C86436B7DEB}"/>
              </a:ext>
            </a:extLst>
          </p:cNvPr>
          <p:cNvCxnSpPr>
            <a:stCxn id="57" idx="4"/>
            <a:endCxn id="24" idx="0"/>
          </p:cNvCxnSpPr>
          <p:nvPr/>
        </p:nvCxnSpPr>
        <p:spPr bwMode="auto">
          <a:xfrm flipH="1">
            <a:off x="6984172" y="4384322"/>
            <a:ext cx="2020" cy="565933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3" name="Triangle 42">
            <a:extLst>
              <a:ext uri="{FF2B5EF4-FFF2-40B4-BE49-F238E27FC236}">
                <a16:creationId xmlns:a16="http://schemas.microsoft.com/office/drawing/2014/main" xmlns="" id="{26DC3814-874E-6341-8C0D-3F3AC598788E}"/>
              </a:ext>
            </a:extLst>
          </p:cNvPr>
          <p:cNvSpPr/>
          <p:nvPr/>
        </p:nvSpPr>
        <p:spPr bwMode="auto">
          <a:xfrm rot="10800000">
            <a:off x="1852310" y="3466206"/>
            <a:ext cx="204993" cy="201242"/>
          </a:xfrm>
          <a:prstGeom prst="triangl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1A25DA97-140E-7947-9A2E-57A3355FB12A}"/>
              </a:ext>
            </a:extLst>
          </p:cNvPr>
          <p:cNvSpPr txBox="1"/>
          <p:nvPr/>
        </p:nvSpPr>
        <p:spPr>
          <a:xfrm>
            <a:off x="1229338" y="2764699"/>
            <a:ext cx="1436626" cy="3213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Project start</a:t>
            </a:r>
          </a:p>
        </p:txBody>
      </p: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xmlns="" id="{14EA9F47-71B1-5844-BBE4-C99306C63A5F}"/>
              </a:ext>
            </a:extLst>
          </p:cNvPr>
          <p:cNvCxnSpPr>
            <a:cxnSpLocks/>
            <a:stCxn id="47" idx="2"/>
            <a:endCxn id="43" idx="3"/>
          </p:cNvCxnSpPr>
          <p:nvPr/>
        </p:nvCxnSpPr>
        <p:spPr bwMode="auto">
          <a:xfrm>
            <a:off x="1947651" y="3086005"/>
            <a:ext cx="7155" cy="38020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785387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14E6AA8-A2D2-3A4E-9742-EA14EA92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978" y="571500"/>
            <a:ext cx="46977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Replication in other territories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E4022485-203E-634A-BA04-90A06DBB54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525166"/>
            <a:ext cx="1193010" cy="680098"/>
          </a:xfrm>
          <a:prstGeom prst="rect">
            <a:avLst/>
          </a:prstGeom>
        </p:spPr>
      </p:pic>
      <p:pic>
        <p:nvPicPr>
          <p:cNvPr id="14" name="europe" descr="france.png">
            <a:extLst>
              <a:ext uri="{FF2B5EF4-FFF2-40B4-BE49-F238E27FC236}">
                <a16:creationId xmlns:a16="http://schemas.microsoft.com/office/drawing/2014/main" xmlns="" id="{32B7F4BF-1E88-FC4A-97EE-2E0EEE8807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76094" y="1673321"/>
            <a:ext cx="3902303" cy="418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9DF9653-EFAD-DC45-A8A4-65D6FAC448A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983" y="4039127"/>
            <a:ext cx="1107340" cy="31247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FF8FE8D4-1BA7-3E46-8797-1CAD8C3A5B1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519" y="1748666"/>
            <a:ext cx="902186" cy="561897"/>
          </a:xfrm>
          <a:prstGeom prst="rect">
            <a:avLst/>
          </a:prstGeom>
        </p:spPr>
      </p:pic>
      <p:grpSp>
        <p:nvGrpSpPr>
          <p:cNvPr id="19" name="Grouper 9">
            <a:extLst>
              <a:ext uri="{FF2B5EF4-FFF2-40B4-BE49-F238E27FC236}">
                <a16:creationId xmlns:a16="http://schemas.microsoft.com/office/drawing/2014/main" xmlns="" id="{1DBE9CB6-0AFE-064D-8FA9-E7DE33794DDA}"/>
              </a:ext>
            </a:extLst>
          </p:cNvPr>
          <p:cNvGrpSpPr/>
          <p:nvPr/>
        </p:nvGrpSpPr>
        <p:grpSpPr>
          <a:xfrm>
            <a:off x="825408" y="3063262"/>
            <a:ext cx="1350703" cy="355406"/>
            <a:chOff x="0" y="1438873"/>
            <a:chExt cx="2924221" cy="76944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D7BC111-5ABE-614A-BFB7-FDDD668C946B}"/>
                </a:ext>
              </a:extLst>
            </p:cNvPr>
            <p:cNvSpPr/>
            <p:nvPr/>
          </p:nvSpPr>
          <p:spPr>
            <a:xfrm>
              <a:off x="511494" y="1438873"/>
              <a:ext cx="2412727" cy="769442"/>
            </a:xfrm>
            <a:prstGeom prst="rect">
              <a:avLst/>
            </a:prstGeom>
            <a:solidFill>
              <a:srgbClr val="445B9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xmlns="" id="{9E5849E9-B24A-3C4F-B5FB-E7710C5CC6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988" y="1527226"/>
              <a:ext cx="1293923" cy="64317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7C511246-9CBD-264C-B5EE-394420869016}"/>
                </a:ext>
              </a:extLst>
            </p:cNvPr>
            <p:cNvSpPr/>
            <p:nvPr/>
          </p:nvSpPr>
          <p:spPr>
            <a:xfrm>
              <a:off x="0" y="1438873"/>
              <a:ext cx="511494" cy="7694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xmlns="" id="{911F198B-FC8D-0F4D-9681-288885117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388" y="1622235"/>
              <a:ext cx="402718" cy="402718"/>
            </a:xfrm>
            <a:prstGeom prst="rect">
              <a:avLst/>
            </a:prstGeom>
          </p:spPr>
        </p:pic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E09E0785-6D06-D64A-A0C1-7F0C2E16C50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08" y="4026350"/>
            <a:ext cx="1617571" cy="42531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xmlns="" id="{7133081D-CD1C-9C40-B5B5-376B769303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1519" y="4636791"/>
            <a:ext cx="460024" cy="628050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xmlns="" id="{D8BE2011-259D-A643-A0A6-9F5AB82BF03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177" y="2548542"/>
            <a:ext cx="1079394" cy="355463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xmlns="" id="{DFE3206D-7A04-3246-8D33-C5ABC470059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16" y="2104269"/>
            <a:ext cx="1111189" cy="320756"/>
          </a:xfrm>
          <a:prstGeom prst="rect">
            <a:avLst/>
          </a:prstGeom>
        </p:spPr>
      </p:pic>
      <p:sp>
        <p:nvSpPr>
          <p:cNvPr id="28" name="Bouée 27">
            <a:extLst>
              <a:ext uri="{FF2B5EF4-FFF2-40B4-BE49-F238E27FC236}">
                <a16:creationId xmlns:a16="http://schemas.microsoft.com/office/drawing/2014/main" xmlns="" id="{D16B3B95-CB46-F341-BA98-E65872992921}"/>
              </a:ext>
            </a:extLst>
          </p:cNvPr>
          <p:cNvSpPr/>
          <p:nvPr/>
        </p:nvSpPr>
        <p:spPr bwMode="auto">
          <a:xfrm>
            <a:off x="4648212" y="2137060"/>
            <a:ext cx="211820" cy="211820"/>
          </a:xfrm>
          <a:prstGeom prst="don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29" name="Bouée 28">
            <a:extLst>
              <a:ext uri="{FF2B5EF4-FFF2-40B4-BE49-F238E27FC236}">
                <a16:creationId xmlns:a16="http://schemas.microsoft.com/office/drawing/2014/main" xmlns="" id="{AEE34260-A1BE-8A4F-B696-05277DECBAA4}"/>
              </a:ext>
            </a:extLst>
          </p:cNvPr>
          <p:cNvSpPr/>
          <p:nvPr/>
        </p:nvSpPr>
        <p:spPr bwMode="auto">
          <a:xfrm>
            <a:off x="5076056" y="2497100"/>
            <a:ext cx="211820" cy="211820"/>
          </a:xfrm>
          <a:prstGeom prst="don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0" name="Bouée 29">
            <a:extLst>
              <a:ext uri="{FF2B5EF4-FFF2-40B4-BE49-F238E27FC236}">
                <a16:creationId xmlns:a16="http://schemas.microsoft.com/office/drawing/2014/main" xmlns="" id="{605339A3-F5C9-334F-98CC-70AF7FC90E41}"/>
              </a:ext>
            </a:extLst>
          </p:cNvPr>
          <p:cNvSpPr/>
          <p:nvPr/>
        </p:nvSpPr>
        <p:spPr bwMode="auto">
          <a:xfrm>
            <a:off x="4754122" y="3029145"/>
            <a:ext cx="211820" cy="211820"/>
          </a:xfrm>
          <a:prstGeom prst="don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1" name="Bouée 30">
            <a:extLst>
              <a:ext uri="{FF2B5EF4-FFF2-40B4-BE49-F238E27FC236}">
                <a16:creationId xmlns:a16="http://schemas.microsoft.com/office/drawing/2014/main" xmlns="" id="{A0C23D3F-4D8A-BF48-9D8C-AFF272612C88}"/>
              </a:ext>
            </a:extLst>
          </p:cNvPr>
          <p:cNvSpPr/>
          <p:nvPr/>
        </p:nvSpPr>
        <p:spPr bwMode="auto">
          <a:xfrm>
            <a:off x="4923445" y="4148330"/>
            <a:ext cx="211820" cy="211820"/>
          </a:xfrm>
          <a:prstGeom prst="don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2" name="Bouée 31">
            <a:extLst>
              <a:ext uri="{FF2B5EF4-FFF2-40B4-BE49-F238E27FC236}">
                <a16:creationId xmlns:a16="http://schemas.microsoft.com/office/drawing/2014/main" xmlns="" id="{4D144367-ABE8-0346-A515-303F6D8E1FF1}"/>
              </a:ext>
            </a:extLst>
          </p:cNvPr>
          <p:cNvSpPr/>
          <p:nvPr/>
        </p:nvSpPr>
        <p:spPr bwMode="auto">
          <a:xfrm>
            <a:off x="4795553" y="4516461"/>
            <a:ext cx="211820" cy="211820"/>
          </a:xfrm>
          <a:prstGeom prst="don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3" name="Bouée 32">
            <a:extLst>
              <a:ext uri="{FF2B5EF4-FFF2-40B4-BE49-F238E27FC236}">
                <a16:creationId xmlns:a16="http://schemas.microsoft.com/office/drawing/2014/main" xmlns="" id="{74CAFD6C-4F22-404A-AD19-A65EA69B5B7D}"/>
              </a:ext>
            </a:extLst>
          </p:cNvPr>
          <p:cNvSpPr/>
          <p:nvPr/>
        </p:nvSpPr>
        <p:spPr bwMode="auto">
          <a:xfrm>
            <a:off x="4376317" y="2708920"/>
            <a:ext cx="211820" cy="211820"/>
          </a:xfrm>
          <a:prstGeom prst="don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sp>
        <p:nvSpPr>
          <p:cNvPr id="34" name="Bouée 33">
            <a:extLst>
              <a:ext uri="{FF2B5EF4-FFF2-40B4-BE49-F238E27FC236}">
                <a16:creationId xmlns:a16="http://schemas.microsoft.com/office/drawing/2014/main" xmlns="" id="{7EB01AC8-1F91-F848-B6F0-87D4EC523121}"/>
              </a:ext>
            </a:extLst>
          </p:cNvPr>
          <p:cNvSpPr/>
          <p:nvPr/>
        </p:nvSpPr>
        <p:spPr bwMode="auto">
          <a:xfrm>
            <a:off x="3987286" y="2430865"/>
            <a:ext cx="211820" cy="211820"/>
          </a:xfrm>
          <a:prstGeom prst="donu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effectLst/>
              <a:latin typeface="Arial" charset="0"/>
              <a:ea typeface="Microsoft YaHei" charset="-122"/>
            </a:endParaRPr>
          </a:p>
        </p:txBody>
      </p: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xmlns="" id="{A91C0A8A-EBD8-4149-A657-F6B1B7138E15}"/>
              </a:ext>
            </a:extLst>
          </p:cNvPr>
          <p:cNvCxnSpPr>
            <a:cxnSpLocks/>
            <a:endCxn id="18" idx="1"/>
          </p:cNvCxnSpPr>
          <p:nvPr/>
        </p:nvCxnSpPr>
        <p:spPr bwMode="auto">
          <a:xfrm flipV="1">
            <a:off x="4754122" y="2029615"/>
            <a:ext cx="2137397" cy="21335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xmlns="" id="{79E31376-008D-1946-A42B-5B1420065BC2}"/>
              </a:ext>
            </a:extLst>
          </p:cNvPr>
          <p:cNvCxnSpPr>
            <a:cxnSpLocks/>
            <a:endCxn id="26" idx="1"/>
          </p:cNvCxnSpPr>
          <p:nvPr/>
        </p:nvCxnSpPr>
        <p:spPr bwMode="auto">
          <a:xfrm>
            <a:off x="5181966" y="2599265"/>
            <a:ext cx="1601211" cy="12700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xmlns="" id="{54AF6CA4-0F15-A948-A8DE-DBDCFBBA3118}"/>
              </a:ext>
            </a:extLst>
          </p:cNvPr>
          <p:cNvCxnSpPr>
            <a:cxnSpLocks/>
            <a:endCxn id="15" idx="1"/>
          </p:cNvCxnSpPr>
          <p:nvPr/>
        </p:nvCxnSpPr>
        <p:spPr bwMode="auto">
          <a:xfrm flipV="1">
            <a:off x="5029355" y="4195366"/>
            <a:ext cx="1673628" cy="5887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xmlns="" id="{9C516F6E-07D6-234D-A014-A88BFD479A29}"/>
              </a:ext>
            </a:extLst>
          </p:cNvPr>
          <p:cNvCxnSpPr>
            <a:endCxn id="25" idx="1"/>
          </p:cNvCxnSpPr>
          <p:nvPr/>
        </p:nvCxnSpPr>
        <p:spPr bwMode="auto">
          <a:xfrm>
            <a:off x="4923445" y="4622371"/>
            <a:ext cx="1968074" cy="32844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xmlns="" id="{A9030443-8143-2A46-9EE5-3B96081CF9E3}"/>
              </a:ext>
            </a:extLst>
          </p:cNvPr>
          <p:cNvCxnSpPr>
            <a:cxnSpLocks/>
            <a:endCxn id="27" idx="3"/>
          </p:cNvCxnSpPr>
          <p:nvPr/>
        </p:nvCxnSpPr>
        <p:spPr bwMode="auto">
          <a:xfrm flipH="1" flipV="1">
            <a:off x="2035205" y="2264647"/>
            <a:ext cx="2057991" cy="28389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xmlns="" id="{A45C8B14-4F27-3C4A-BD1E-011D4FA2FB9B}"/>
              </a:ext>
            </a:extLst>
          </p:cNvPr>
          <p:cNvCxnSpPr>
            <a:endCxn id="20" idx="3"/>
          </p:cNvCxnSpPr>
          <p:nvPr/>
        </p:nvCxnSpPr>
        <p:spPr bwMode="auto">
          <a:xfrm flipH="1">
            <a:off x="2176111" y="2802618"/>
            <a:ext cx="2322978" cy="43834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xmlns="" id="{F2CFCEDD-8CCD-EE48-9B10-7DBB789F90EE}"/>
              </a:ext>
            </a:extLst>
          </p:cNvPr>
          <p:cNvCxnSpPr>
            <a:endCxn id="24" idx="3"/>
          </p:cNvCxnSpPr>
          <p:nvPr/>
        </p:nvCxnSpPr>
        <p:spPr bwMode="auto">
          <a:xfrm flipH="1">
            <a:off x="2442979" y="3135055"/>
            <a:ext cx="2417053" cy="11039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xmlns="" id="{242E9F79-9227-A547-9E84-9D7E0B44F2FC}"/>
              </a:ext>
            </a:extLst>
          </p:cNvPr>
          <p:cNvSpPr txBox="1"/>
          <p:nvPr/>
        </p:nvSpPr>
        <p:spPr>
          <a:xfrm>
            <a:off x="7846068" y="1752675"/>
            <a:ext cx="1109178" cy="49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Hauts de France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D9C9A290-66B4-C242-9FCA-9CF0E4708436}"/>
              </a:ext>
            </a:extLst>
          </p:cNvPr>
          <p:cNvSpPr txBox="1"/>
          <p:nvPr/>
        </p:nvSpPr>
        <p:spPr>
          <a:xfrm>
            <a:off x="7846068" y="2562565"/>
            <a:ext cx="110917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Ardennes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xmlns="" id="{B1C30813-7EA0-8D45-8724-52DBCD99A5AD}"/>
              </a:ext>
            </a:extLst>
          </p:cNvPr>
          <p:cNvSpPr txBox="1"/>
          <p:nvPr/>
        </p:nvSpPr>
        <p:spPr>
          <a:xfrm>
            <a:off x="7828911" y="3848636"/>
            <a:ext cx="1109178" cy="69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Rhône Alpes Auvergne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xmlns="" id="{8EF81B13-1154-7D4E-BA73-1294CE8293CB}"/>
              </a:ext>
            </a:extLst>
          </p:cNvPr>
          <p:cNvSpPr txBox="1"/>
          <p:nvPr/>
        </p:nvSpPr>
        <p:spPr>
          <a:xfrm>
            <a:off x="7463644" y="4804461"/>
            <a:ext cx="110917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Ardèche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xmlns="" id="{9C8CD3FF-2E47-9146-A6EC-C64638269EBD}"/>
              </a:ext>
            </a:extLst>
          </p:cNvPr>
          <p:cNvSpPr txBox="1"/>
          <p:nvPr/>
        </p:nvSpPr>
        <p:spPr>
          <a:xfrm>
            <a:off x="825408" y="4533849"/>
            <a:ext cx="1109178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Burgundy</a:t>
            </a:r>
            <a:endParaRPr lang="fr-FR" sz="14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xmlns="" id="{033C4A24-4A4F-2A4B-B513-8BF541ACE741}"/>
              </a:ext>
            </a:extLst>
          </p:cNvPr>
          <p:cNvSpPr txBox="1"/>
          <p:nvPr/>
        </p:nvSpPr>
        <p:spPr>
          <a:xfrm>
            <a:off x="858672" y="3473383"/>
            <a:ext cx="1375129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Île de France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xmlns="" id="{F0BE4611-6C3D-1D40-B52D-E860DA4FB937}"/>
              </a:ext>
            </a:extLst>
          </p:cNvPr>
          <p:cNvSpPr txBox="1"/>
          <p:nvPr/>
        </p:nvSpPr>
        <p:spPr>
          <a:xfrm>
            <a:off x="858673" y="2433564"/>
            <a:ext cx="1375129" cy="292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Normandy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323899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4343400" y="1910656"/>
            <a:ext cx="455613" cy="439737"/>
          </a:xfrm>
          <a:custGeom>
            <a:avLst/>
            <a:gdLst>
              <a:gd name="T0" fmla="*/ 455613 w 455613"/>
              <a:gd name="T1" fmla="*/ 219869 h 439737"/>
              <a:gd name="T2" fmla="*/ 227807 w 455613"/>
              <a:gd name="T3" fmla="*/ 439737 h 439737"/>
              <a:gd name="T4" fmla="*/ 0 w 455613"/>
              <a:gd name="T5" fmla="*/ 219869 h 439737"/>
              <a:gd name="T6" fmla="*/ 227807 w 455613"/>
              <a:gd name="T7" fmla="*/ 0 h 439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55613"/>
              <a:gd name="T13" fmla="*/ 0 h 439737"/>
              <a:gd name="T14" fmla="*/ 455613 w 455613"/>
              <a:gd name="T15" fmla="*/ 439737 h 439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5613" h="439737">
                <a:moveTo>
                  <a:pt x="0" y="0"/>
                </a:moveTo>
                <a:lnTo>
                  <a:pt x="1268" y="0"/>
                </a:lnTo>
                <a:lnTo>
                  <a:pt x="1268" y="1224"/>
                </a:lnTo>
                <a:lnTo>
                  <a:pt x="0" y="12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906" y="1489914"/>
            <a:ext cx="2566988" cy="1598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55293"/>
            <a:ext cx="9144000" cy="165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Image 20" descr="Logomccain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5229200"/>
            <a:ext cx="699133" cy="432048"/>
          </a:xfrm>
          <a:prstGeom prst="rect">
            <a:avLst/>
          </a:prstGeom>
        </p:spPr>
      </p:pic>
      <p:pic>
        <p:nvPicPr>
          <p:cNvPr id="20" name="Image 19" descr="facebook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10735" y="2492896"/>
            <a:ext cx="284144" cy="284144"/>
          </a:xfrm>
          <a:prstGeom prst="rect">
            <a:avLst/>
          </a:prstGeom>
        </p:spPr>
      </p:pic>
      <p:pic>
        <p:nvPicPr>
          <p:cNvPr id="22" name="Image 21" descr="Twitter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10735" y="2928832"/>
            <a:ext cx="284144" cy="284144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7380312" y="2492896"/>
            <a:ext cx="761427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2060"/>
                </a:solidFill>
                <a:latin typeface="+mn-lt"/>
              </a:rPr>
              <a:t>Gecco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715140" y="2922316"/>
            <a:ext cx="142821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2060"/>
                </a:solidFill>
                <a:latin typeface="+mn-lt"/>
              </a:rPr>
              <a:t>@</a:t>
            </a:r>
            <a:r>
              <a:rPr lang="fr-FR" err="1">
                <a:solidFill>
                  <a:srgbClr val="002060"/>
                </a:solidFill>
                <a:latin typeface="+mn-lt"/>
              </a:rPr>
              <a:t>GeccoSARL</a:t>
            </a:r>
            <a:endParaRPr lang="fr-FR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5157192"/>
            <a:ext cx="504056" cy="445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818" y="5759848"/>
            <a:ext cx="1211926" cy="3600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3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303050"/>
            <a:ext cx="374097" cy="4302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40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5850984"/>
            <a:ext cx="965832" cy="3143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41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5301463"/>
            <a:ext cx="522336" cy="431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45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5212668"/>
            <a:ext cx="492123" cy="468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546" name="Picture 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86392" y="5881264"/>
            <a:ext cx="551323" cy="3010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Image 27" descr="lathamlogo17px.pn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99276" y="6265256"/>
            <a:ext cx="1482624" cy="88128"/>
          </a:xfrm>
          <a:prstGeom prst="rect">
            <a:avLst/>
          </a:prstGeom>
        </p:spPr>
      </p:pic>
      <p:pic>
        <p:nvPicPr>
          <p:cNvPr id="29" name="Image 28" descr="bpifrance_RVB_fd_blanc.gif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1099" y="5282990"/>
            <a:ext cx="999084" cy="429961"/>
          </a:xfrm>
          <a:prstGeom prst="rect">
            <a:avLst/>
          </a:prstGeom>
        </p:spPr>
      </p:pic>
      <p:pic>
        <p:nvPicPr>
          <p:cNvPr id="26" name="Picture 8" descr="C:\Users\julien\Google Drive\Gecco\Vie de l'entreprise\Communication générale\Partenaires\Logos partenaires Gecco HD\rev3.pn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67544" y="5229200"/>
            <a:ext cx="654140" cy="429549"/>
          </a:xfrm>
          <a:prstGeom prst="rect">
            <a:avLst/>
          </a:prstGeom>
          <a:noFill/>
        </p:spPr>
      </p:pic>
      <p:pic>
        <p:nvPicPr>
          <p:cNvPr id="33" name="Picture 5" descr="C:\Users\julien\Google Drive\Gecco\Vie de l'entreprise\Communication générale\Partenaires\Logos partenaires Gecco HD\2013 Comm - Logo Ville de Lille nouveau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648072" cy="326936"/>
          </a:xfrm>
          <a:prstGeom prst="rect">
            <a:avLst/>
          </a:prstGeom>
          <a:noFill/>
        </p:spPr>
      </p:pic>
      <p:pic>
        <p:nvPicPr>
          <p:cNvPr id="2051" name="Picture 3" descr="C:\Users\julien\Google Drive\Gecco\Vie de l'entreprise\Communication générale\Partenaires\Logos partenaires Gecco HD\caiss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38406" y="5270056"/>
            <a:ext cx="492448" cy="492448"/>
          </a:xfrm>
          <a:prstGeom prst="rect">
            <a:avLst/>
          </a:prstGeom>
          <a:noFill/>
        </p:spPr>
      </p:pic>
      <p:pic>
        <p:nvPicPr>
          <p:cNvPr id="2053" name="Picture 5" descr="C:\Users\julien\Google Drive\Gecco\Vie de l'entreprise\Communication générale\Partenaires\Logos partenaires Gecco HD\Logo_MEL.svg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6472" y="5809256"/>
            <a:ext cx="360040" cy="444194"/>
          </a:xfrm>
          <a:prstGeom prst="rect">
            <a:avLst/>
          </a:prstGeom>
          <a:noFill/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0120" y="5199549"/>
            <a:ext cx="651148" cy="4707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642" y="5889362"/>
            <a:ext cx="681175" cy="253589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+mn-lt"/>
              </a:rPr>
              <a:t>ACR+ Webinar 20181128</a:t>
            </a:r>
            <a:endParaRPr lang="fr-FR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5B887768-F8D2-E94C-A4C8-A45B2BB134D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827" y="5224963"/>
            <a:ext cx="540260" cy="54285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573790A3-BFD4-6143-8547-E13C612ADF2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3250" y="5870221"/>
            <a:ext cx="953600" cy="36909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F3E17599-03ED-1341-9DBA-A95D7E460C3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1444" y="5903292"/>
            <a:ext cx="846400" cy="3221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27EBCEFD-1635-7D4B-9E62-D99F928FDB9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106" y="5889362"/>
            <a:ext cx="758986" cy="310738"/>
          </a:xfrm>
          <a:prstGeom prst="rect">
            <a:avLst/>
          </a:prstGeom>
        </p:spPr>
      </p:pic>
      <p:sp>
        <p:nvSpPr>
          <p:cNvPr id="31" name="Rectangle 8">
            <a:extLst>
              <a:ext uri="{FF2B5EF4-FFF2-40B4-BE49-F238E27FC236}">
                <a16:creationId xmlns:a16="http://schemas.microsoft.com/office/drawing/2014/main" xmlns="" id="{5583E3CD-6361-684A-BB85-84A39848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5183" y="622369"/>
            <a:ext cx="6667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Thanks for your attention – Any questions ?</a:t>
            </a:r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xmlns="" id="{43454B1B-1760-7846-BBBC-6FE942155EC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D7B8CDDB-8499-0D4A-AC6F-1867B6A3534F}"/>
              </a:ext>
            </a:extLst>
          </p:cNvPr>
          <p:cNvSpPr txBox="1"/>
          <p:nvPr/>
        </p:nvSpPr>
        <p:spPr>
          <a:xfrm>
            <a:off x="3443844" y="-1223158"/>
            <a:ext cx="1847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736 -0.25209 L 0 3.7037E-6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1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4459868" y="571500"/>
            <a:ext cx="2710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What about us ? 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571500" y="2000251"/>
            <a:ext cx="8032750" cy="4309069"/>
          </a:xfrm>
          <a:custGeom>
            <a:avLst/>
            <a:gdLst>
              <a:gd name="T0" fmla="*/ 7351903 w 8104215"/>
              <a:gd name="T1" fmla="*/ 3700419 h 4868863"/>
              <a:gd name="T2" fmla="*/ 3675954 w 8104215"/>
              <a:gd name="T3" fmla="*/ 7400826 h 4868863"/>
              <a:gd name="T4" fmla="*/ 0 w 8104215"/>
              <a:gd name="T5" fmla="*/ 3700419 h 4868863"/>
              <a:gd name="T6" fmla="*/ 3675954 w 8104215"/>
              <a:gd name="T7" fmla="*/ 0 h 4868863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8104215"/>
              <a:gd name="T13" fmla="*/ 0 h 4868863"/>
              <a:gd name="T14" fmla="*/ 8104215 w 8104215"/>
              <a:gd name="T15" fmla="*/ 4868863 h 48688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04215" h="4868863">
                <a:moveTo>
                  <a:pt x="0" y="0"/>
                </a:moveTo>
                <a:lnTo>
                  <a:pt x="22858" y="0"/>
                </a:lnTo>
                <a:lnTo>
                  <a:pt x="22858" y="13524"/>
                </a:lnTo>
                <a:lnTo>
                  <a:pt x="0" y="135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 Social company – Lille (France)</a:t>
            </a: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400" b="1" dirty="0">
              <a:solidFill>
                <a:srgbClr val="000000"/>
              </a:solidFill>
              <a:latin typeface="+mn-lt"/>
            </a:endParaRP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 Creation: 2007 </a:t>
            </a: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400" b="1" dirty="0">
              <a:solidFill>
                <a:srgbClr val="000000"/>
              </a:solidFill>
              <a:latin typeface="+mn-lt"/>
            </a:endParaRP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 Staff : 10</a:t>
            </a: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400" b="1" dirty="0">
              <a:solidFill>
                <a:srgbClr val="000000"/>
              </a:solidFill>
              <a:latin typeface="+mn-lt"/>
            </a:endParaRP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 Turnover 2017: 915 k€</a:t>
            </a: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400" b="1" dirty="0">
              <a:solidFill>
                <a:srgbClr val="000000"/>
              </a:solidFill>
              <a:latin typeface="+mn-lt"/>
            </a:endParaRP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 UCO and Food waste collection </a:t>
            </a: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400" b="1" dirty="0">
              <a:solidFill>
                <a:srgbClr val="000000"/>
              </a:solidFill>
              <a:latin typeface="+mn-lt"/>
            </a:endParaRPr>
          </a:p>
          <a:p>
            <a:pPr marL="215900" indent="-215900">
              <a:lnSpc>
                <a:spcPct val="100000"/>
              </a:lnSpc>
              <a:buFont typeface="Times New Roman" pitchFamily="18" charset="0"/>
              <a:buBlip>
                <a:blip r:embed="rId3"/>
              </a:buBlip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r>
              <a:rPr lang="en-GB" sz="2400" b="1" dirty="0">
                <a:solidFill>
                  <a:srgbClr val="000000"/>
                </a:solidFill>
                <a:latin typeface="+mn-lt"/>
              </a:rPr>
              <a:t> Valorisation in circular economy loops</a:t>
            </a:r>
          </a:p>
          <a:p>
            <a:pPr marL="431800" lvl="1" indent="-215900">
              <a:lnSpc>
                <a:spcPct val="100000"/>
              </a:lnSpc>
              <a:buClr>
                <a:srgbClr val="3A4453"/>
              </a:buClr>
              <a:buSzPct val="25000"/>
              <a:buFont typeface="Georgia" pitchFamily="18" charset="0"/>
              <a:buChar char="○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000" dirty="0">
              <a:solidFill>
                <a:srgbClr val="3A4453"/>
              </a:solidFill>
              <a:latin typeface="+mn-lt"/>
            </a:endParaRPr>
          </a:p>
          <a:p>
            <a:pPr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</a:pPr>
            <a:endParaRPr lang="en-GB" sz="2400" b="1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FFD185CF-7E30-264D-84EF-64B9680089F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617880"/>
            <a:ext cx="1919605" cy="14395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7BD744C8-653C-9C47-A276-54BE3049F5C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175" y="3125632"/>
            <a:ext cx="1919605" cy="143954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D46C61FC-4BF2-6C4E-BEE2-C3405890671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2650" y="3125632"/>
            <a:ext cx="2167890" cy="14395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176C2E90-DC8C-E04D-BDD0-8C1B83D3A633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975" y="4738240"/>
            <a:ext cx="1277620" cy="170370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EF870FC9-4714-2141-9E7D-74BC5B4B81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europe" descr="france.png">
            <a:extLst>
              <a:ext uri="{FF2B5EF4-FFF2-40B4-BE49-F238E27FC236}">
                <a16:creationId xmlns:a16="http://schemas.microsoft.com/office/drawing/2014/main" xmlns="" id="{76E7B614-E2D0-3F44-9E91-89276E75EF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1101331" y="201109"/>
            <a:ext cx="7433464" cy="6455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NPDC" descr="npdc.png"/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71500" y="1571625"/>
            <a:ext cx="766127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monde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 bwMode="auto">
          <a:xfrm>
            <a:off x="391862" y="2071678"/>
            <a:ext cx="8553426" cy="450059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AutoShape 2"/>
          <p:cNvSpPr>
            <a:spLocks noChangeArrowheads="1"/>
          </p:cNvSpPr>
          <p:nvPr/>
        </p:nvSpPr>
        <p:spPr bwMode="auto">
          <a:xfrm>
            <a:off x="4362450" y="1027113"/>
            <a:ext cx="455613" cy="439737"/>
          </a:xfrm>
          <a:custGeom>
            <a:avLst/>
            <a:gdLst>
              <a:gd name="T0" fmla="*/ 455613 w 455613"/>
              <a:gd name="T1" fmla="*/ 219869 h 439737"/>
              <a:gd name="T2" fmla="*/ 227807 w 455613"/>
              <a:gd name="T3" fmla="*/ 439737 h 439737"/>
              <a:gd name="T4" fmla="*/ 0 w 455613"/>
              <a:gd name="T5" fmla="*/ 219869 h 439737"/>
              <a:gd name="T6" fmla="*/ 227807 w 455613"/>
              <a:gd name="T7" fmla="*/ 0 h 439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55613"/>
              <a:gd name="T13" fmla="*/ 0 h 439737"/>
              <a:gd name="T14" fmla="*/ 455613 w 455613"/>
              <a:gd name="T15" fmla="*/ 439737 h 439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5613" h="439737">
                <a:moveTo>
                  <a:pt x="0" y="0"/>
                </a:moveTo>
                <a:lnTo>
                  <a:pt x="1268" y="0"/>
                </a:lnTo>
                <a:lnTo>
                  <a:pt x="1268" y="1224"/>
                </a:lnTo>
                <a:lnTo>
                  <a:pt x="0" y="12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+mn-lt"/>
            </a:endParaRPr>
          </a:p>
        </p:txBody>
      </p:sp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3483895" y="571500"/>
            <a:ext cx="36868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fr-FR" sz="2800" b="1" dirty="0" err="1">
                <a:solidFill>
                  <a:srgbClr val="2D941C"/>
                </a:solidFill>
                <a:latin typeface="+mn-lt"/>
              </a:rPr>
              <a:t>UCO’s</a:t>
            </a:r>
            <a:r>
              <a:rPr lang="fr-FR" sz="2800" b="1" dirty="0">
                <a:solidFill>
                  <a:srgbClr val="2D941C"/>
                </a:solidFill>
                <a:latin typeface="+mn-lt"/>
              </a:rPr>
              <a:t> </a:t>
            </a:r>
            <a:r>
              <a:rPr lang="fr-FR" sz="2800" b="1" dirty="0" err="1">
                <a:solidFill>
                  <a:srgbClr val="2D941C"/>
                </a:solidFill>
                <a:latin typeface="+mn-lt"/>
              </a:rPr>
              <a:t>present</a:t>
            </a:r>
            <a:r>
              <a:rPr lang="fr-FR" sz="2800" b="1" dirty="0">
                <a:solidFill>
                  <a:srgbClr val="2D941C"/>
                </a:solidFill>
                <a:latin typeface="+mn-lt"/>
              </a:rPr>
              <a:t> situation</a:t>
            </a:r>
          </a:p>
        </p:txBody>
      </p:sp>
      <p:pic>
        <p:nvPicPr>
          <p:cNvPr id="17" name="fu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2928938"/>
            <a:ext cx="11430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amionett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813" y="3071813"/>
            <a:ext cx="1693862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usine" descr="vieille usin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0450" y="3902248"/>
            <a:ext cx="7874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resto" descr="brasseri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57563" y="5146675"/>
            <a:ext cx="936625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dechet" descr="decheterie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43063" y="4475163"/>
            <a:ext cx="153511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fleche" descr="flech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43313" y="3000375"/>
            <a:ext cx="3929062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gros camion" descr="camion-citern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86188" y="2428875"/>
            <a:ext cx="2744787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usine" descr="vieille usin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3538" y="1928813"/>
            <a:ext cx="717550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usine" descr="vieille usine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3138" y="1317327"/>
            <a:ext cx="7032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usine" descr="vieille usin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5888" y="4643438"/>
            <a:ext cx="787400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fleche" descr="fleche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682236" flipH="1">
            <a:off x="3330575" y="4365625"/>
            <a:ext cx="871538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fleche" descr="flech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385789" flipH="1">
            <a:off x="5110163" y="2878138"/>
            <a:ext cx="168433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fleche" descr="fleche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580367" flipH="1">
            <a:off x="4438650" y="3654425"/>
            <a:ext cx="3841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fleche" descr="fleche.png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9327010" flipH="1">
            <a:off x="4425950" y="3127375"/>
            <a:ext cx="7350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Rectangle à coins arrondis 49"/>
          <p:cNvSpPr/>
          <p:nvPr/>
        </p:nvSpPr>
        <p:spPr bwMode="auto">
          <a:xfrm>
            <a:off x="571472" y="5286388"/>
            <a:ext cx="2428892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sz="2000" b="1"/>
              <a:t>UCO production</a:t>
            </a:r>
          </a:p>
        </p:txBody>
      </p:sp>
      <p:sp>
        <p:nvSpPr>
          <p:cNvPr id="51" name="Rectangle à coins arrondis 50"/>
          <p:cNvSpPr/>
          <p:nvPr/>
        </p:nvSpPr>
        <p:spPr bwMode="auto">
          <a:xfrm>
            <a:off x="928688" y="1527473"/>
            <a:ext cx="2428875" cy="54420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sz="2000" b="1"/>
              <a:t>UCO collection</a:t>
            </a:r>
          </a:p>
        </p:txBody>
      </p:sp>
      <p:pic>
        <p:nvPicPr>
          <p:cNvPr id="26" name="gros camion" descr="camion-citerne.png"/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497572" y="2520901"/>
            <a:ext cx="1500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fleche" descr="fleche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8446509" flipH="1">
            <a:off x="5784850" y="2857500"/>
            <a:ext cx="977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fleche" descr="fleche.png"/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8475004" flipH="1">
            <a:off x="3413919" y="4287044"/>
            <a:ext cx="9779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fleche" descr="fleche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8397210" flipH="1" flipV="1">
            <a:off x="2356107" y="5667748"/>
            <a:ext cx="560387" cy="225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fleche" descr="fleche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2600169" flipH="1">
            <a:off x="5729288" y="4241444"/>
            <a:ext cx="560387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fleche" descr="fleche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4563297" flipH="1">
            <a:off x="5083969" y="4685506"/>
            <a:ext cx="5588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fleche" descr="fleche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0335033" flipH="1">
            <a:off x="5945188" y="2352675"/>
            <a:ext cx="558800" cy="20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 descr="Petrolier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5" y="2143125"/>
            <a:ext cx="1103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fleche" descr="fleche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810674" flipH="1">
            <a:off x="4098925" y="2520950"/>
            <a:ext cx="5588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 43" descr="Petrolier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38" y="4097387"/>
            <a:ext cx="1103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mage 47" descr="Petrolier.png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8938" y="4589463"/>
            <a:ext cx="1103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fleche" descr="fleche.png"/>
          <p:cNvPicPr>
            <a:picLocks noChangeAspect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7894873" flipH="1">
            <a:off x="4720432" y="3266281"/>
            <a:ext cx="558800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fleche" descr="fleche.png"/>
          <p:cNvPicPr>
            <a:picLocks noChangeAspect="1"/>
          </p:cNvPicPr>
          <p:nvPr/>
        </p:nvPicPr>
        <p:blipFill>
          <a:blip r:embed="rId23" cstate="print">
            <a:duotone>
              <a:prstClr val="black"/>
              <a:srgbClr val="8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12159992" flipH="1">
            <a:off x="5460276" y="3581737"/>
            <a:ext cx="769636" cy="28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fleche" descr="fleche.png"/>
          <p:cNvPicPr>
            <a:picLocks noChangeAspect="1"/>
          </p:cNvPicPr>
          <p:nvPr/>
        </p:nvPicPr>
        <p:blipFill>
          <a:blip r:embed="rId24" cstate="print">
            <a:duotone>
              <a:prstClr val="black"/>
              <a:srgbClr val="800000">
                <a:tint val="45000"/>
                <a:satMod val="400000"/>
              </a:srgbClr>
            </a:duotone>
          </a:blip>
          <a:stretch>
            <a:fillRect/>
          </a:stretch>
        </p:blipFill>
        <p:spPr bwMode="auto">
          <a:xfrm rot="15514649" flipH="1">
            <a:off x="4156504" y="3763833"/>
            <a:ext cx="585070" cy="213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mage 52" descr="palmier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929313" y="3429000"/>
            <a:ext cx="9191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mage 58" descr="palmier.png"/>
          <p:cNvPicPr>
            <a:picLocks noChangeAspect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214813" y="4143375"/>
            <a:ext cx="9191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de-DE">
                <a:latin typeface="+mn-lt"/>
              </a:rPr>
              <a:t>ACR+ Webinar 20181128</a:t>
            </a:r>
            <a:endParaRPr lang="fr-FR">
              <a:latin typeface="+mn-lt"/>
            </a:endParaRPr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xmlns="" id="{05190315-81B9-9F4A-8213-A7F2F771C8E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82659E-7 L -0.15052 0.1315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66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4362450" y="1027113"/>
            <a:ext cx="455613" cy="439737"/>
          </a:xfrm>
          <a:custGeom>
            <a:avLst/>
            <a:gdLst>
              <a:gd name="T0" fmla="*/ 455613 w 455613"/>
              <a:gd name="T1" fmla="*/ 219869 h 439737"/>
              <a:gd name="T2" fmla="*/ 227807 w 455613"/>
              <a:gd name="T3" fmla="*/ 439737 h 439737"/>
              <a:gd name="T4" fmla="*/ 0 w 455613"/>
              <a:gd name="T5" fmla="*/ 219869 h 439737"/>
              <a:gd name="T6" fmla="*/ 227807 w 455613"/>
              <a:gd name="T7" fmla="*/ 0 h 439737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455613"/>
              <a:gd name="T13" fmla="*/ 0 h 439737"/>
              <a:gd name="T14" fmla="*/ 455613 w 455613"/>
              <a:gd name="T15" fmla="*/ 439737 h 4397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5613" h="439737">
                <a:moveTo>
                  <a:pt x="0" y="0"/>
                </a:moveTo>
                <a:lnTo>
                  <a:pt x="1268" y="0"/>
                </a:lnTo>
                <a:lnTo>
                  <a:pt x="1268" y="1224"/>
                </a:lnTo>
                <a:lnTo>
                  <a:pt x="0" y="122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45720" tIns="45000" rIns="45720" bIns="45000" anchor="ctr"/>
          <a:lstStyle/>
          <a:p>
            <a:pPr>
              <a:lnSpc>
                <a:spcPct val="100000"/>
              </a:lnSpc>
              <a:tabLst>
                <a:tab pos="449263" algn="l"/>
              </a:tabLst>
            </a:pPr>
            <a:r>
              <a:rPr lang="en-GB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12292" name="Rectangle 8"/>
          <p:cNvSpPr>
            <a:spLocks noChangeArrowheads="1"/>
          </p:cNvSpPr>
          <p:nvPr/>
        </p:nvSpPr>
        <p:spPr bwMode="auto">
          <a:xfrm>
            <a:off x="2450472" y="571500"/>
            <a:ext cx="47202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The paradox at territorial level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 bwMode="auto">
          <a:xfrm>
            <a:off x="732022" y="1643050"/>
            <a:ext cx="7626192" cy="47277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Image 11" descr="brasseri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5075238"/>
            <a:ext cx="9366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Image 12" descr="decheteri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43063" y="4403725"/>
            <a:ext cx="15351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40" descr="b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72063"/>
            <a:ext cx="19081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à coins arrondis 16"/>
          <p:cNvSpPr/>
          <p:nvPr/>
        </p:nvSpPr>
        <p:spPr bwMode="auto">
          <a:xfrm>
            <a:off x="357158" y="3357562"/>
            <a:ext cx="2428892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Exports its UCO</a:t>
            </a:r>
            <a:endParaRPr lang="en-GB" sz="2000" dirty="0"/>
          </a:p>
        </p:txBody>
      </p:sp>
      <p:sp>
        <p:nvSpPr>
          <p:cNvPr id="19" name="Rectangle à coins arrondis 18"/>
          <p:cNvSpPr/>
          <p:nvPr/>
        </p:nvSpPr>
        <p:spPr bwMode="auto">
          <a:xfrm>
            <a:off x="571472" y="5286388"/>
            <a:ext cx="2428892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/>
              <a:t>Produces UCO</a:t>
            </a:r>
            <a:endParaRPr lang="en-GB" sz="20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" name="Rectangle à coins arrondis 19"/>
          <p:cNvSpPr/>
          <p:nvPr/>
        </p:nvSpPr>
        <p:spPr bwMode="auto">
          <a:xfrm>
            <a:off x="6215074" y="5715016"/>
            <a:ext cx="2428892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/>
              <a:t>For public service</a:t>
            </a:r>
          </a:p>
        </p:txBody>
      </p:sp>
      <p:pic>
        <p:nvPicPr>
          <p:cNvPr id="12301" name="Image 20" descr="enfants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63" y="5643563"/>
            <a:ext cx="6429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Image 21" descr="flech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375" y="1643063"/>
            <a:ext cx="2928938" cy="271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flech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0625" y="1785938"/>
            <a:ext cx="27130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3FCE177-A01E-724F-9045-10813EAA6B7C}"/>
              </a:ext>
            </a:extLst>
          </p:cNvPr>
          <p:cNvSpPr txBox="1"/>
          <p:nvPr/>
        </p:nvSpPr>
        <p:spPr>
          <a:xfrm>
            <a:off x="9773392" y="3396343"/>
            <a:ext cx="184731" cy="349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>
              <a:latin typeface="+mn-lt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6643702" y="3071810"/>
            <a:ext cx="1571668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Imports Fuel</a:t>
            </a:r>
            <a:endParaRPr lang="en-GB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850535A2-469A-8341-B0C3-029E938853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npdc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 bwMode="auto">
          <a:xfrm>
            <a:off x="732022" y="1643050"/>
            <a:ext cx="7626192" cy="47277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75" y="3286125"/>
            <a:ext cx="642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0" y="2281238"/>
            <a:ext cx="12747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 40" descr="bus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5072063"/>
            <a:ext cx="19081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Image 24" descr="puce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8713" y="2714625"/>
            <a:ext cx="1689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Image 22" descr="flech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975132" flipH="1">
            <a:off x="2544762" y="3021013"/>
            <a:ext cx="18383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fleche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437744" flipH="1">
            <a:off x="3759200" y="1620838"/>
            <a:ext cx="183673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fleche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014904" flipV="1">
            <a:off x="4557713" y="3378200"/>
            <a:ext cx="176212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brasserie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86125" y="5075238"/>
            <a:ext cx="9366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 26" descr="decheterie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43063" y="4403725"/>
            <a:ext cx="15351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 29" descr="usine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975350" y="2595563"/>
            <a:ext cx="223996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 30" descr="enfants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29063" y="5643563"/>
            <a:ext cx="6429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à coins arrondis 32"/>
          <p:cNvSpPr/>
          <p:nvPr/>
        </p:nvSpPr>
        <p:spPr bwMode="auto">
          <a:xfrm>
            <a:off x="571472" y="5286388"/>
            <a:ext cx="2428892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UCO production</a:t>
            </a:r>
          </a:p>
          <a:p>
            <a:pPr>
              <a:buFont typeface="Times New Roman" pitchFamily="16" charset="0"/>
              <a:buNone/>
              <a:defRPr/>
            </a:pPr>
            <a:endParaRPr lang="en-GB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Rectangle à coins arrondis 34"/>
          <p:cNvSpPr/>
          <p:nvPr/>
        </p:nvSpPr>
        <p:spPr bwMode="auto">
          <a:xfrm>
            <a:off x="928662" y="1643050"/>
            <a:ext cx="2428892" cy="35719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/>
              <a:t>UCO collection</a:t>
            </a:r>
          </a:p>
        </p:txBody>
      </p:sp>
      <p:sp>
        <p:nvSpPr>
          <p:cNvPr id="36" name="Rectangle à coins arrondis 35"/>
          <p:cNvSpPr/>
          <p:nvPr/>
        </p:nvSpPr>
        <p:spPr bwMode="auto">
          <a:xfrm>
            <a:off x="5786446" y="1643049"/>
            <a:ext cx="2428892" cy="11033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/>
              <a:t>Esterification in local plant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GB" sz="2000" b="1"/>
              <a:t>Enzymatic process</a:t>
            </a:r>
            <a:endParaRPr lang="en-GB" sz="20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>
            <a:off x="6215074" y="4357694"/>
            <a:ext cx="2428892" cy="64294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GB" sz="2000" b="1"/>
              <a:t>Use in local public services vehicles</a:t>
            </a:r>
          </a:p>
          <a:p>
            <a:pPr>
              <a:buFont typeface="Times New Roman" pitchFamily="16" charset="0"/>
              <a:buNone/>
              <a:defRPr/>
            </a:pPr>
            <a:endParaRPr lang="en-GB" sz="2000" b="1"/>
          </a:p>
          <a:p>
            <a:pPr>
              <a:buFont typeface="Times New Roman" pitchFamily="16" charset="0"/>
              <a:buNone/>
              <a:defRPr/>
            </a:pPr>
            <a:endParaRPr lang="en-GB" sz="20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E:\Google Drive\Gecco\Vie de l'entreprise\Communication générale\Charte Graphique Gecco\mascottes\les mascottes-OK\les-mascottes-GECCO10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91217" y="5387769"/>
            <a:ext cx="748630" cy="1074819"/>
          </a:xfrm>
          <a:prstGeom prst="rect">
            <a:avLst/>
          </a:prstGeom>
          <a:noFill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sp>
        <p:nvSpPr>
          <p:cNvPr id="28" name="Rectangle à coins arrondis 27"/>
          <p:cNvSpPr/>
          <p:nvPr/>
        </p:nvSpPr>
        <p:spPr bwMode="auto">
          <a:xfrm>
            <a:off x="666920" y="1825101"/>
            <a:ext cx="2712868" cy="100013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Times New Roman" pitchFamily="16" charset="0"/>
              <a:buNone/>
              <a:defRPr/>
            </a:pPr>
            <a:r>
              <a:rPr lang="en-GB" sz="2000" b="1" dirty="0"/>
              <a:t>X10 Local jobs </a:t>
            </a:r>
          </a:p>
          <a:p>
            <a:pPr>
              <a:buFont typeface="Times New Roman" pitchFamily="16" charset="0"/>
              <a:buNone/>
              <a:defRPr/>
            </a:pPr>
            <a:r>
              <a:rPr lang="en-GB" sz="2000" b="1" dirty="0"/>
              <a:t>Professional insertion </a:t>
            </a:r>
            <a:endParaRPr lang="en-GB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" name="Rectangle à coins arrondis 28"/>
          <p:cNvSpPr/>
          <p:nvPr/>
        </p:nvSpPr>
        <p:spPr bwMode="auto">
          <a:xfrm>
            <a:off x="6383849" y="4242148"/>
            <a:ext cx="2260041" cy="100012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- 93% GHG</a:t>
            </a:r>
          </a:p>
          <a:p>
            <a:pPr algn="ctr">
              <a:defRPr/>
            </a:pPr>
            <a:r>
              <a:rPr lang="en-GB" sz="2000" b="1" dirty="0"/>
              <a:t>- 97% air pollution</a:t>
            </a:r>
          </a:p>
          <a:p>
            <a:pPr algn="ctr">
              <a:defRPr/>
            </a:pPr>
            <a:r>
              <a:rPr lang="en-GB" sz="2000" b="1" dirty="0"/>
              <a:t>- 43% particles</a:t>
            </a:r>
          </a:p>
        </p:txBody>
      </p:sp>
      <p:sp>
        <p:nvSpPr>
          <p:cNvPr id="32" name="Rectangle à coins arrondis 31"/>
          <p:cNvSpPr/>
          <p:nvPr/>
        </p:nvSpPr>
        <p:spPr bwMode="auto">
          <a:xfrm>
            <a:off x="5365498" y="5716097"/>
            <a:ext cx="2571750" cy="65466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Energetic autonomy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No fleet investment</a:t>
            </a:r>
          </a:p>
        </p:txBody>
      </p:sp>
      <p:sp>
        <p:nvSpPr>
          <p:cNvPr id="34" name="Rectangle à coins arrondis 33"/>
          <p:cNvSpPr/>
          <p:nvPr/>
        </p:nvSpPr>
        <p:spPr bwMode="auto">
          <a:xfrm>
            <a:off x="571472" y="5427303"/>
            <a:ext cx="2660683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 typeface="Times New Roman" pitchFamily="16" charset="0"/>
              <a:buNone/>
              <a:defRPr/>
            </a:pPr>
            <a:r>
              <a:rPr lang="en-GB" sz="2000" b="1" dirty="0"/>
              <a:t>Local circular economy</a:t>
            </a:r>
          </a:p>
        </p:txBody>
      </p:sp>
      <p:sp>
        <p:nvSpPr>
          <p:cNvPr id="38" name="Rectangle à coins arrondis 37"/>
          <p:cNvSpPr/>
          <p:nvPr/>
        </p:nvSpPr>
        <p:spPr bwMode="auto">
          <a:xfrm>
            <a:off x="5738433" y="1825101"/>
            <a:ext cx="3110319" cy="11038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/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100% renewable biodiesel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- 80% fossil energy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en-GB" sz="2000" b="1" dirty="0"/>
              <a:t>No toxics</a:t>
            </a:r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xmlns="" id="{528D07BC-A216-0C43-BAC1-50A61F343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9592" y="571500"/>
            <a:ext cx="25511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>
                <a:solidFill>
                  <a:srgbClr val="2D941C"/>
                </a:solidFill>
                <a:latin typeface="+mn-lt"/>
              </a:rPr>
              <a:t>Our proposition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xmlns="" id="{3F52DB23-1139-074A-AFB8-A825A06D8D2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2263562" y="571500"/>
            <a:ext cx="49071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BIOHEC-LIFE PROJECT - Partners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56EA8D03-97A1-1148-9CD3-C890E5D86B58}"/>
              </a:ext>
            </a:extLst>
          </p:cNvPr>
          <p:cNvSpPr txBox="1"/>
          <p:nvPr/>
        </p:nvSpPr>
        <p:spPr>
          <a:xfrm>
            <a:off x="215346" y="2547655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grpSp>
        <p:nvGrpSpPr>
          <p:cNvPr id="25" name="Grouper 8">
            <a:extLst>
              <a:ext uri="{FF2B5EF4-FFF2-40B4-BE49-F238E27FC236}">
                <a16:creationId xmlns:a16="http://schemas.microsoft.com/office/drawing/2014/main" xmlns="" id="{DB89C7AB-50E7-C14E-93F2-4567ED679039}"/>
              </a:ext>
            </a:extLst>
          </p:cNvPr>
          <p:cNvGrpSpPr/>
          <p:nvPr/>
        </p:nvGrpSpPr>
        <p:grpSpPr>
          <a:xfrm>
            <a:off x="559643" y="1874729"/>
            <a:ext cx="1455903" cy="3000930"/>
            <a:chOff x="523809" y="2804334"/>
            <a:chExt cx="1455903" cy="3000930"/>
          </a:xfrm>
        </p:grpSpPr>
        <p:pic>
          <p:nvPicPr>
            <p:cNvPr id="26" name="Image 25" descr="logo gecco entourre .png">
              <a:extLst>
                <a:ext uri="{FF2B5EF4-FFF2-40B4-BE49-F238E27FC236}">
                  <a16:creationId xmlns:a16="http://schemas.microsoft.com/office/drawing/2014/main" xmlns="" id="{AB8E36D3-CA23-584B-B8CE-CAD10B775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8728" y="2804334"/>
              <a:ext cx="1251422" cy="76977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C6A1C03-C7F5-1848-ABD6-D3180672DDCC}"/>
                </a:ext>
              </a:extLst>
            </p:cNvPr>
            <p:cNvSpPr/>
            <p:nvPr/>
          </p:nvSpPr>
          <p:spPr bwMode="auto">
            <a:xfrm>
              <a:off x="523809" y="3735659"/>
              <a:ext cx="1455903" cy="2069605"/>
            </a:xfrm>
            <a:prstGeom prst="rect">
              <a:avLst/>
            </a:prstGeom>
            <a:solidFill>
              <a:srgbClr val="2EB45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Project coordinator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Social company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Lille (F)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endParaRPr lang="en-GB" sz="1200" i="1" dirty="0">
                <a:solidFill>
                  <a:srgbClr val="102542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Staff : 10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endParaRPr lang="en-GB" sz="1200" dirty="0">
                <a:solidFill>
                  <a:srgbClr val="FFFFFF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dirty="0">
                  <a:solidFill>
                    <a:srgbClr val="FFFFFF"/>
                  </a:solidFill>
                  <a:latin typeface="Bree Rg" pitchFamily="2" charset="0"/>
                </a:rPr>
                <a:t>Catering waste collection and valorisation</a:t>
              </a:r>
            </a:p>
            <a:p>
              <a:pPr marL="0" marR="0" indent="0" algn="l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200" b="0" i="0" u="none" strike="noStrike" cap="none" normalizeH="0" baseline="0" dirty="0">
                <a:ln>
                  <a:noFill/>
                </a:ln>
                <a:effectLst/>
                <a:ea typeface="Microsoft YaHei" charset="-122"/>
              </a:endParaRPr>
            </a:p>
          </p:txBody>
        </p:sp>
      </p:grpSp>
      <p:grpSp>
        <p:nvGrpSpPr>
          <p:cNvPr id="28" name="Grouper 12">
            <a:extLst>
              <a:ext uri="{FF2B5EF4-FFF2-40B4-BE49-F238E27FC236}">
                <a16:creationId xmlns:a16="http://schemas.microsoft.com/office/drawing/2014/main" xmlns="" id="{A7474543-1880-0C49-846A-51D56FFEB2BA}"/>
              </a:ext>
            </a:extLst>
          </p:cNvPr>
          <p:cNvGrpSpPr/>
          <p:nvPr/>
        </p:nvGrpSpPr>
        <p:grpSpPr>
          <a:xfrm>
            <a:off x="7170739" y="2073229"/>
            <a:ext cx="1455903" cy="2816859"/>
            <a:chOff x="7134905" y="3002834"/>
            <a:chExt cx="1455903" cy="281685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766FFC0E-AD38-744B-87A5-FA0CAEB85522}"/>
                </a:ext>
              </a:extLst>
            </p:cNvPr>
            <p:cNvSpPr/>
            <p:nvPr/>
          </p:nvSpPr>
          <p:spPr bwMode="auto">
            <a:xfrm>
              <a:off x="7134905" y="3750088"/>
              <a:ext cx="1455903" cy="206960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Association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Brussels (B)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endParaRPr lang="en-GB" sz="1200" i="1" dirty="0">
                <a:solidFill>
                  <a:srgbClr val="102542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endParaRPr lang="en-GB" sz="1200" i="1" dirty="0">
                <a:solidFill>
                  <a:srgbClr val="102542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Staff : 4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endParaRPr lang="en-GB" sz="1600" dirty="0">
                <a:solidFill>
                  <a:srgbClr val="070F1A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dirty="0">
                  <a:solidFill>
                    <a:srgbClr val="FFFFFF"/>
                  </a:solidFill>
                  <a:latin typeface="Bree Rg" pitchFamily="2" charset="0"/>
                </a:rPr>
                <a:t>Conception an realisation of waste recycling processes</a:t>
              </a:r>
            </a:p>
          </p:txBody>
        </p:sp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xmlns="" id="{3AF08588-4DBE-4943-95E7-E64F361CB95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00093" y="3002834"/>
              <a:ext cx="1325527" cy="543077"/>
            </a:xfrm>
            <a:prstGeom prst="rect">
              <a:avLst/>
            </a:prstGeom>
          </p:spPr>
        </p:pic>
      </p:grpSp>
      <p:grpSp>
        <p:nvGrpSpPr>
          <p:cNvPr id="31" name="Grouper 11">
            <a:extLst>
              <a:ext uri="{FF2B5EF4-FFF2-40B4-BE49-F238E27FC236}">
                <a16:creationId xmlns:a16="http://schemas.microsoft.com/office/drawing/2014/main" xmlns="" id="{D3639D5F-0AB9-A143-9676-2100E8E02DBB}"/>
              </a:ext>
            </a:extLst>
          </p:cNvPr>
          <p:cNvGrpSpPr/>
          <p:nvPr/>
        </p:nvGrpSpPr>
        <p:grpSpPr>
          <a:xfrm>
            <a:off x="5022680" y="2084038"/>
            <a:ext cx="1472583" cy="2806050"/>
            <a:chOff x="5580839" y="3013643"/>
            <a:chExt cx="1472583" cy="2806050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E6EBF2DA-0CF1-2847-98C7-06D980D510EF}"/>
                </a:ext>
              </a:extLst>
            </p:cNvPr>
            <p:cNvSpPr/>
            <p:nvPr/>
          </p:nvSpPr>
          <p:spPr bwMode="auto">
            <a:xfrm>
              <a:off x="5597519" y="3750088"/>
              <a:ext cx="1455903" cy="2069605"/>
            </a:xfrm>
            <a:prstGeom prst="rect">
              <a:avLst/>
            </a:prstGeom>
            <a:solidFill>
              <a:srgbClr val="FF0002">
                <a:alpha val="4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Association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Brussels (B)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endParaRPr lang="en-GB" sz="1200" i="1" dirty="0">
                <a:solidFill>
                  <a:srgbClr val="102542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endParaRPr lang="en-GB" sz="1200" i="1" dirty="0">
                <a:solidFill>
                  <a:srgbClr val="102542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Staff : 9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endParaRPr lang="en-GB" sz="1600" dirty="0">
                <a:solidFill>
                  <a:srgbClr val="070F1A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  <a:tab pos="1797050" algn="l"/>
                </a:tabLst>
              </a:pPr>
              <a:r>
                <a:rPr lang="en-GB" sz="1200" dirty="0">
                  <a:solidFill>
                    <a:srgbClr val="FFFFFF"/>
                  </a:solidFill>
                  <a:latin typeface="Bree Rg" pitchFamily="2" charset="0"/>
                </a:rPr>
                <a:t>Independent European think &amp; do tank</a:t>
              </a:r>
            </a:p>
          </p:txBody>
        </p:sp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xmlns="" id="{D75B680B-29ED-E34A-8E1E-F4481B85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0839" y="3013643"/>
              <a:ext cx="1472583" cy="560461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xmlns="" id="{77751D18-A5EE-7043-874E-9CC17272161D}"/>
              </a:ext>
            </a:extLst>
          </p:cNvPr>
          <p:cNvGrpSpPr/>
          <p:nvPr/>
        </p:nvGrpSpPr>
        <p:grpSpPr>
          <a:xfrm>
            <a:off x="2691021" y="2003466"/>
            <a:ext cx="1656184" cy="2886622"/>
            <a:chOff x="3720876" y="2702618"/>
            <a:chExt cx="1656184" cy="288662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CF56826C-6951-D643-834E-5D2DA0C8FAAE}"/>
                </a:ext>
              </a:extLst>
            </p:cNvPr>
            <p:cNvSpPr/>
            <p:nvPr/>
          </p:nvSpPr>
          <p:spPr bwMode="auto">
            <a:xfrm>
              <a:off x="3821017" y="3519635"/>
              <a:ext cx="1455903" cy="2069605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Public laboratory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Lille 1 University 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(F)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en-GB" sz="1200" i="1" dirty="0">
                <a:solidFill>
                  <a:srgbClr val="102542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en-GB" sz="1200" i="1" dirty="0">
                  <a:solidFill>
                    <a:srgbClr val="102542"/>
                  </a:solidFill>
                  <a:latin typeface="Bree Rg" pitchFamily="2" charset="0"/>
                </a:rPr>
                <a:t>Staff : 81</a:t>
              </a: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</a:tabLst>
              </a:pPr>
              <a:endParaRPr lang="en-GB" sz="1200" i="1" dirty="0">
                <a:solidFill>
                  <a:srgbClr val="102542"/>
                </a:solidFill>
                <a:latin typeface="Bree Rg" pitchFamily="2" charset="0"/>
              </a:endParaRPr>
            </a:p>
            <a:p>
              <a:pPr>
                <a:lnSpc>
                  <a:spcPct val="100000"/>
                </a:lnSpc>
                <a:tabLst>
                  <a:tab pos="449263" algn="l"/>
                  <a:tab pos="898525" algn="l"/>
                  <a:tab pos="1347788" algn="l"/>
                </a:tabLst>
              </a:pPr>
              <a:r>
                <a:rPr lang="en-GB" sz="1200" i="1" dirty="0">
                  <a:solidFill>
                    <a:srgbClr val="FFFFFF"/>
                  </a:solidFill>
                  <a:latin typeface="Bree Rg" pitchFamily="2" charset="0"/>
                </a:rPr>
                <a:t>Biotechnology and eco-designed process development</a:t>
              </a:r>
            </a:p>
          </p:txBody>
        </p:sp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xmlns="" id="{E711D63A-AE95-2049-A997-56B8A8A88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20876" y="2702618"/>
              <a:ext cx="1656184" cy="641033"/>
            </a:xfrm>
            <a:prstGeom prst="rect">
              <a:avLst/>
            </a:prstGeom>
          </p:spPr>
        </p:pic>
      </p:grpSp>
      <p:pic>
        <p:nvPicPr>
          <p:cNvPr id="37" name="Image 36">
            <a:extLst>
              <a:ext uri="{FF2B5EF4-FFF2-40B4-BE49-F238E27FC236}">
                <a16:creationId xmlns:a16="http://schemas.microsoft.com/office/drawing/2014/main" xmlns="" id="{3632C8A2-05C8-394B-BF4D-80E265D8FB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391766"/>
            <a:ext cx="1661023" cy="946898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xmlns="" id="{50DFE5A8-0710-8042-BBD0-EC450426BED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1957" y="5693880"/>
            <a:ext cx="1068235" cy="77235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5A6E9FAE-B68E-3648-B3F6-0E2742D4CC62}"/>
              </a:ext>
            </a:extLst>
          </p:cNvPr>
          <p:cNvSpPr txBox="1"/>
          <p:nvPr/>
        </p:nvSpPr>
        <p:spPr>
          <a:xfrm>
            <a:off x="6300192" y="6030474"/>
            <a:ext cx="2459328" cy="435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Cofunded</a:t>
            </a:r>
            <a:r>
              <a:rPr lang="fr-FR" sz="1200" dirty="0"/>
              <a:t> by the </a:t>
            </a:r>
            <a:r>
              <a:rPr lang="fr-FR" sz="1200" dirty="0" err="1"/>
              <a:t>European</a:t>
            </a:r>
            <a:r>
              <a:rPr lang="fr-FR" sz="1200" dirty="0"/>
              <a:t> Union</a:t>
            </a:r>
          </a:p>
          <a:p>
            <a:r>
              <a:rPr lang="fr-FR" sz="1200" dirty="0"/>
              <a:t>LIFE15-CCM_FR_000068</a:t>
            </a:r>
          </a:p>
        </p:txBody>
      </p:sp>
    </p:spTree>
    <p:extLst>
      <p:ext uri="{BB962C8B-B14F-4D97-AF65-F5344CB8AC3E}">
        <p14:creationId xmlns:p14="http://schemas.microsoft.com/office/powerpoint/2010/main" val="28118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2205341" y="571500"/>
            <a:ext cx="4965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BIOHEC-LIFE Project’s objectives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pic>
        <p:nvPicPr>
          <p:cNvPr id="8" name="npdc">
            <a:extLst>
              <a:ext uri="{FF2B5EF4-FFF2-40B4-BE49-F238E27FC236}">
                <a16:creationId xmlns:a16="http://schemas.microsoft.com/office/drawing/2014/main" xmlns="" id="{13102E45-ECAE-E540-B7F9-D70C07B85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 bwMode="auto">
          <a:xfrm>
            <a:off x="732022" y="1643050"/>
            <a:ext cx="7626192" cy="472770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xmlns="" id="{6942F9AB-A473-2749-877C-79FB7F43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7944" y="2633687"/>
            <a:ext cx="6429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5280B5C6-6F87-7E40-A165-38DF24004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069" y="1628800"/>
            <a:ext cx="12747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bus.png">
            <a:extLst>
              <a:ext uri="{FF2B5EF4-FFF2-40B4-BE49-F238E27FC236}">
                <a16:creationId xmlns:a16="http://schemas.microsoft.com/office/drawing/2014/main" xmlns="" id="{831D6984-D889-B045-9C25-2E8D971E4C3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5072063"/>
            <a:ext cx="19081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4" descr="puce.png">
            <a:extLst>
              <a:ext uri="{FF2B5EF4-FFF2-40B4-BE49-F238E27FC236}">
                <a16:creationId xmlns:a16="http://schemas.microsoft.com/office/drawing/2014/main" xmlns="" id="{EE7FC700-BCB2-0D4E-8508-01EEC77046A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8713" y="2714625"/>
            <a:ext cx="1689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fleche.png">
            <a:extLst>
              <a:ext uri="{FF2B5EF4-FFF2-40B4-BE49-F238E27FC236}">
                <a16:creationId xmlns:a16="http://schemas.microsoft.com/office/drawing/2014/main" xmlns="" id="{FB70D817-63D6-B042-8048-94BC155BF48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6975132" flipH="1">
            <a:off x="2544762" y="3021013"/>
            <a:ext cx="18383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 descr="fleche.png">
            <a:extLst>
              <a:ext uri="{FF2B5EF4-FFF2-40B4-BE49-F238E27FC236}">
                <a16:creationId xmlns:a16="http://schemas.microsoft.com/office/drawing/2014/main" xmlns="" id="{0F02A999-0193-B34A-AFDD-A07E2B564FE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014904" flipV="1">
            <a:off x="4557713" y="3378200"/>
            <a:ext cx="1762125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 descr="brasserie.png">
            <a:extLst>
              <a:ext uri="{FF2B5EF4-FFF2-40B4-BE49-F238E27FC236}">
                <a16:creationId xmlns:a16="http://schemas.microsoft.com/office/drawing/2014/main" xmlns="" id="{5186E22D-0512-7245-B258-DEBC9C6F2346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7080" y="4696575"/>
            <a:ext cx="936625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 descr="decheterie.png">
            <a:extLst>
              <a:ext uri="{FF2B5EF4-FFF2-40B4-BE49-F238E27FC236}">
                <a16:creationId xmlns:a16="http://schemas.microsoft.com/office/drawing/2014/main" xmlns="" id="{D1085598-8706-3A4F-B013-D8F42E442A4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40744" y="5155976"/>
            <a:ext cx="1535112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mage 16" descr="usine.png">
            <a:extLst>
              <a:ext uri="{FF2B5EF4-FFF2-40B4-BE49-F238E27FC236}">
                <a16:creationId xmlns:a16="http://schemas.microsoft.com/office/drawing/2014/main" xmlns="" id="{057F549C-E59F-0144-ABB2-1948A37B6D16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75350" y="2595563"/>
            <a:ext cx="2239963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 descr="enfants.png">
            <a:extLst>
              <a:ext uri="{FF2B5EF4-FFF2-40B4-BE49-F238E27FC236}">
                <a16:creationId xmlns:a16="http://schemas.microsoft.com/office/drawing/2014/main" xmlns="" id="{5E5B075A-7253-DE40-916D-390447629EDB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29063" y="5643563"/>
            <a:ext cx="642937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à coins arrondis 48">
            <a:extLst>
              <a:ext uri="{FF2B5EF4-FFF2-40B4-BE49-F238E27FC236}">
                <a16:creationId xmlns:a16="http://schemas.microsoft.com/office/drawing/2014/main" xmlns="" id="{EAC5B29B-216E-2C43-9675-263A24C3B523}"/>
              </a:ext>
            </a:extLst>
          </p:cNvPr>
          <p:cNvSpPr/>
          <p:nvPr/>
        </p:nvSpPr>
        <p:spPr bwMode="auto">
          <a:xfrm>
            <a:off x="323527" y="3336830"/>
            <a:ext cx="2597039" cy="120801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Improving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general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public’s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UCO collection up to </a:t>
            </a:r>
            <a:br>
              <a:rPr lang="fr-FR" b="1" dirty="0">
                <a:latin typeface="Calibri" charset="0"/>
                <a:ea typeface="Calibri" charset="0"/>
                <a:cs typeface="Calibri" charset="0"/>
              </a:rPr>
            </a:b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0,1 kg/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year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/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hab</a:t>
            </a: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Rectangle à coins arrondis 49">
            <a:extLst>
              <a:ext uri="{FF2B5EF4-FFF2-40B4-BE49-F238E27FC236}">
                <a16:creationId xmlns:a16="http://schemas.microsoft.com/office/drawing/2014/main" xmlns="" id="{CFDC1C63-3135-9845-90DB-0CAA5F6C1C7E}"/>
              </a:ext>
            </a:extLst>
          </p:cNvPr>
          <p:cNvSpPr/>
          <p:nvPr/>
        </p:nvSpPr>
        <p:spPr bwMode="auto">
          <a:xfrm>
            <a:off x="5786446" y="1643050"/>
            <a:ext cx="2428892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Eco-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designed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biodiesel production unit</a:t>
            </a:r>
            <a:endParaRPr lang="fr-FR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Rectangle à coins arrondis 50">
            <a:extLst>
              <a:ext uri="{FF2B5EF4-FFF2-40B4-BE49-F238E27FC236}">
                <a16:creationId xmlns:a16="http://schemas.microsoft.com/office/drawing/2014/main" xmlns="" id="{6B288414-7085-5C4C-94C5-62825FA04DF6}"/>
              </a:ext>
            </a:extLst>
          </p:cNvPr>
          <p:cNvSpPr/>
          <p:nvPr/>
        </p:nvSpPr>
        <p:spPr bwMode="auto">
          <a:xfrm>
            <a:off x="6419860" y="4263599"/>
            <a:ext cx="2428892" cy="114221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Ethyl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Ester Biodiesel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produced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100%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from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waste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without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toxic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chemicals</a:t>
            </a:r>
            <a:endParaRPr lang="fr-FR" b="1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fr-FR" b="1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Rectangle à coins arrondis 51">
            <a:extLst>
              <a:ext uri="{FF2B5EF4-FFF2-40B4-BE49-F238E27FC236}">
                <a16:creationId xmlns:a16="http://schemas.microsoft.com/office/drawing/2014/main" xmlns="" id="{D650DE4F-5BD2-A64F-90C9-C2316297CC40}"/>
              </a:ext>
            </a:extLst>
          </p:cNvPr>
          <p:cNvSpPr/>
          <p:nvPr/>
        </p:nvSpPr>
        <p:spPr bwMode="auto">
          <a:xfrm>
            <a:off x="5643563" y="5937381"/>
            <a:ext cx="2571750" cy="6195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Test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public services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vehicles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fleet</a:t>
            </a:r>
            <a:endParaRPr lang="fr-FR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3" name="Image 22" descr="fleche.png">
            <a:extLst>
              <a:ext uri="{FF2B5EF4-FFF2-40B4-BE49-F238E27FC236}">
                <a16:creationId xmlns:a16="http://schemas.microsoft.com/office/drawing/2014/main" xmlns="" id="{90DA85E6-384E-E943-BB73-1770C5CC1541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437744" flipH="1">
            <a:off x="3759200" y="1620838"/>
            <a:ext cx="183673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451E4205-F9BE-5B42-AACA-EF7F912E486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525166"/>
            <a:ext cx="1193010" cy="68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</p:nvPr>
        </p:nvSpPr>
        <p:spPr>
          <a:xfrm>
            <a:off x="0" y="6308725"/>
            <a:ext cx="4321175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latin typeface="+mn-lt"/>
              </a:rPr>
              <a:t>ACR+ Webinar 20181128</a:t>
            </a:r>
            <a:endParaRPr lang="en-GB" dirty="0">
              <a:latin typeface="+mn-lt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E6ABF9B6-3C17-504A-8D9A-8A4259F9F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pic>
        <p:nvPicPr>
          <p:cNvPr id="8" name="europe" descr="france.png">
            <a:extLst>
              <a:ext uri="{FF2B5EF4-FFF2-40B4-BE49-F238E27FC236}">
                <a16:creationId xmlns:a16="http://schemas.microsoft.com/office/drawing/2014/main" xmlns="" id="{B327FF7B-A42F-B743-909A-A96E23B9AA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2308115" y="1772816"/>
            <a:ext cx="5385090" cy="467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à coins arrondis 20">
            <a:extLst>
              <a:ext uri="{FF2B5EF4-FFF2-40B4-BE49-F238E27FC236}">
                <a16:creationId xmlns:a16="http://schemas.microsoft.com/office/drawing/2014/main" xmlns="" id="{EFB81C09-1A1F-AA4D-A1EA-6FC9D40D1AD9}"/>
              </a:ext>
            </a:extLst>
          </p:cNvPr>
          <p:cNvSpPr/>
          <p:nvPr/>
        </p:nvSpPr>
        <p:spPr bwMode="auto">
          <a:xfrm>
            <a:off x="6478759" y="3284984"/>
            <a:ext cx="2428892" cy="118226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Font typeface="Times New Roman" pitchFamily="16" charset="0"/>
              <a:buNone/>
              <a:defRPr/>
            </a:pP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Partnership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for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european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level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commercial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replication</a:t>
            </a:r>
            <a:endParaRPr lang="fr-FR" b="1" dirty="0">
              <a:latin typeface="Calibri" charset="0"/>
              <a:ea typeface="Calibri" charset="0"/>
              <a:cs typeface="Calibri" charset="0"/>
            </a:endParaRPr>
          </a:p>
          <a:p>
            <a:pPr>
              <a:buFont typeface="Times New Roman" pitchFamily="16" charset="0"/>
              <a:buNone/>
              <a:defRPr/>
            </a:pP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Rectangle à coins arrondis 22">
            <a:extLst>
              <a:ext uri="{FF2B5EF4-FFF2-40B4-BE49-F238E27FC236}">
                <a16:creationId xmlns:a16="http://schemas.microsoft.com/office/drawing/2014/main" xmlns="" id="{7780272B-1FCF-0342-9BE6-12E7297978BC}"/>
              </a:ext>
            </a:extLst>
          </p:cNvPr>
          <p:cNvSpPr/>
          <p:nvPr/>
        </p:nvSpPr>
        <p:spPr bwMode="auto">
          <a:xfrm>
            <a:off x="452506" y="1706243"/>
            <a:ext cx="3210942" cy="227712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u="sng" dirty="0">
                <a:latin typeface="Calibri" charset="0"/>
                <a:ea typeface="Calibri" charset="0"/>
                <a:cs typeface="Calibri" charset="0"/>
              </a:rPr>
              <a:t>Life-cycle </a:t>
            </a:r>
            <a:r>
              <a:rPr lang="fr-FR" b="1" u="sng" dirty="0" err="1"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fr-FR" b="1" u="sng" dirty="0">
                <a:latin typeface="Calibri" charset="0"/>
                <a:ea typeface="Calibri" charset="0"/>
                <a:cs typeface="Calibri" charset="0"/>
              </a:rPr>
              <a:t>  vs gas-oil :</a:t>
            </a:r>
          </a:p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- 93 % CO</a:t>
            </a:r>
            <a:r>
              <a:rPr lang="fr-FR" b="1" baseline="-25000" dirty="0">
                <a:latin typeface="Calibri" charset="0"/>
                <a:ea typeface="Calibri" charset="0"/>
                <a:cs typeface="Calibri" charset="0"/>
              </a:rPr>
              <a:t>2</a:t>
            </a: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emissions</a:t>
            </a:r>
            <a:endParaRPr lang="fr-FR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- 86% NRE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consumption</a:t>
            </a:r>
            <a:endParaRPr lang="fr-FR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- 97% ozone pollution</a:t>
            </a:r>
          </a:p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- 46% water pollution</a:t>
            </a:r>
          </a:p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r>
              <a:rPr lang="fr-FR" b="1" dirty="0">
                <a:latin typeface="Calibri" charset="0"/>
                <a:ea typeface="Calibri" charset="0"/>
                <a:cs typeface="Calibri" charset="0"/>
              </a:rPr>
              <a:t>- 98% </a:t>
            </a:r>
            <a:r>
              <a:rPr lang="fr-FR" b="1" dirty="0" err="1">
                <a:latin typeface="Calibri" charset="0"/>
                <a:ea typeface="Calibri" charset="0"/>
                <a:cs typeface="Calibri" charset="0"/>
              </a:rPr>
              <a:t>toxics</a:t>
            </a:r>
            <a:endParaRPr lang="fr-FR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endParaRPr lang="fr-FR" b="1" dirty="0">
              <a:latin typeface="Calibri" charset="0"/>
              <a:ea typeface="Calibri" charset="0"/>
              <a:cs typeface="Calibri" charset="0"/>
            </a:endParaRPr>
          </a:p>
          <a:p>
            <a:pPr>
              <a:spcAft>
                <a:spcPts val="600"/>
              </a:spcAft>
              <a:buFont typeface="Times New Roman" pitchFamily="16" charset="0"/>
              <a:buNone/>
              <a:defRPr/>
            </a:pPr>
            <a:endParaRPr lang="fr-F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xmlns="" id="{914E6AA8-A2D2-3A4E-9742-EA14EA923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341" y="571500"/>
            <a:ext cx="4965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BIOHEC-LIFE Project’s objectives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8556E987-FE6B-774E-87D4-99B9A04ED1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3919" y="525166"/>
            <a:ext cx="1193010" cy="68009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BB2E398A-74B0-224B-905C-EAC64C44B4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5991" y="4310298"/>
            <a:ext cx="823517" cy="82351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45DB3A2-9D55-D648-B957-D3671AC9C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858" y="2982868"/>
            <a:ext cx="823517" cy="8235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093D1F69-310E-234E-85FC-B3DFC32D95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931" y="4906351"/>
            <a:ext cx="823517" cy="82351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B6FB5B03-9F1F-B547-A7F9-89A610754C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1545" y="4055493"/>
            <a:ext cx="823517" cy="82351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A6F86EF3-E4EC-BC4F-B2CF-E15D1C6AD7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858" y="3429000"/>
            <a:ext cx="823517" cy="82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4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FD49387-7EBF-BB4D-A355-0381EF496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510869"/>
            <a:ext cx="1152128" cy="708693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D00C3471-E706-D84B-8691-DC86644C6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124" y="571500"/>
            <a:ext cx="35096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</a:tabLst>
            </a:pPr>
            <a:r>
              <a:rPr lang="en-GB" sz="2800" b="1" dirty="0">
                <a:solidFill>
                  <a:srgbClr val="2D941C"/>
                </a:solidFill>
                <a:latin typeface="+mn-lt"/>
              </a:rPr>
              <a:t>LILLE, a </a:t>
            </a:r>
            <a:r>
              <a:rPr lang="en-GB" sz="2800" b="1" dirty="0" err="1">
                <a:solidFill>
                  <a:srgbClr val="2D941C"/>
                </a:solidFill>
                <a:latin typeface="+mn-lt"/>
              </a:rPr>
              <a:t>commited</a:t>
            </a:r>
            <a:r>
              <a:rPr lang="en-GB" sz="2800" b="1" dirty="0">
                <a:solidFill>
                  <a:srgbClr val="2D941C"/>
                </a:solidFill>
                <a:latin typeface="+mn-lt"/>
              </a:rPr>
              <a:t> City</a:t>
            </a:r>
          </a:p>
        </p:txBody>
      </p:sp>
      <p:sp>
        <p:nvSpPr>
          <p:cNvPr id="5" name="Freeform 1">
            <a:extLst>
              <a:ext uri="{FF2B5EF4-FFF2-40B4-BE49-F238E27FC236}">
                <a16:creationId xmlns:a16="http://schemas.microsoft.com/office/drawing/2014/main" xmlns="" id="{7C68A8FA-6A5D-9846-9633-AA4E2D764F2E}"/>
              </a:ext>
            </a:extLst>
          </p:cNvPr>
          <p:cNvSpPr>
            <a:spLocks noChangeArrowheads="1"/>
          </p:cNvSpPr>
          <p:nvPr/>
        </p:nvSpPr>
        <p:spPr bwMode="auto">
          <a:xfrm rot="20880000">
            <a:off x="4675784" y="2563689"/>
            <a:ext cx="1214437" cy="344487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1214565 w 1619250"/>
              <a:gd name="T1" fmla="*/ 172063 h 458787"/>
              <a:gd name="T2" fmla="*/ 607283 w 1619250"/>
              <a:gd name="T3" fmla="*/ 344126 h 458787"/>
              <a:gd name="T4" fmla="*/ 0 w 1619250"/>
              <a:gd name="T5" fmla="*/ 172063 h 458787"/>
              <a:gd name="T6" fmla="*/ 607283 w 1619250"/>
              <a:gd name="T7" fmla="*/ 0 h 458787"/>
              <a:gd name="T8" fmla="*/ 0 w 1619250"/>
              <a:gd name="T9" fmla="*/ 0 h 458787"/>
              <a:gd name="T10" fmla="*/ 1619250 w 1619250"/>
              <a:gd name="T11" fmla="*/ 458787 h 458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19250" h="458787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22E255DF-41B9-334D-9172-3BB4C540A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259" y="3212976"/>
            <a:ext cx="13493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AutoShape 4">
            <a:extLst>
              <a:ext uri="{FF2B5EF4-FFF2-40B4-BE49-F238E27FC236}">
                <a16:creationId xmlns:a16="http://schemas.microsoft.com/office/drawing/2014/main" xmlns="" id="{F49D5BA8-C89F-C642-B311-7E9EDEDE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0646" y="2893889"/>
            <a:ext cx="700088" cy="344487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701352 w 935038"/>
              <a:gd name="T1" fmla="*/ 172064 h 458788"/>
              <a:gd name="T2" fmla="*/ 350676 w 935038"/>
              <a:gd name="T3" fmla="*/ 344127 h 458788"/>
              <a:gd name="T4" fmla="*/ 0 w 935038"/>
              <a:gd name="T5" fmla="*/ 172064 h 458788"/>
              <a:gd name="T6" fmla="*/ 350676 w 935038"/>
              <a:gd name="T7" fmla="*/ 0 h 458788"/>
              <a:gd name="T8" fmla="*/ 0 w 935038"/>
              <a:gd name="T9" fmla="*/ 0 h 458788"/>
              <a:gd name="T10" fmla="*/ 935038 w 935038"/>
              <a:gd name="T11" fmla="*/ 458788 h 458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935038" h="45878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800" b="1">
                <a:solidFill>
                  <a:srgbClr val="21409A"/>
                </a:solidFill>
                <a:ea typeface="DejaVu Sans" charset="0"/>
                <a:cs typeface="DejaVu Sans" charset="0"/>
              </a:rPr>
              <a:t>2019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8F759ECB-5F7B-7D49-8626-6EF4B5AC6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509" y="1917576"/>
            <a:ext cx="1579562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xmlns="" id="{C17E6925-F349-244C-B73C-F21F185915B8}"/>
              </a:ext>
            </a:extLst>
          </p:cNvPr>
          <p:cNvSpPr>
            <a:spLocks noChangeShapeType="1"/>
          </p:cNvSpPr>
          <p:nvPr/>
        </p:nvSpPr>
        <p:spPr bwMode="auto">
          <a:xfrm>
            <a:off x="1100734" y="2870076"/>
            <a:ext cx="6503987" cy="11113"/>
          </a:xfrm>
          <a:prstGeom prst="line">
            <a:avLst/>
          </a:prstGeom>
          <a:noFill/>
          <a:ln w="19080" cap="rnd">
            <a:solidFill>
              <a:srgbClr val="97B42A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8D878E66-61CD-3544-8AFA-306260EA2D53}"/>
              </a:ext>
            </a:extLst>
          </p:cNvPr>
          <p:cNvSpPr>
            <a:spLocks noChangeArrowheads="1"/>
          </p:cNvSpPr>
          <p:nvPr/>
        </p:nvSpPr>
        <p:spPr bwMode="auto">
          <a:xfrm rot="20880000">
            <a:off x="4851996" y="2876426"/>
            <a:ext cx="1214438" cy="344488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1214565 w 1619250"/>
              <a:gd name="T1" fmla="*/ 172064 h 458788"/>
              <a:gd name="T2" fmla="*/ 607283 w 1619250"/>
              <a:gd name="T3" fmla="*/ 344127 h 458788"/>
              <a:gd name="T4" fmla="*/ 0 w 1619250"/>
              <a:gd name="T5" fmla="*/ 172064 h 458788"/>
              <a:gd name="T6" fmla="*/ 607283 w 1619250"/>
              <a:gd name="T7" fmla="*/ 0 h 458788"/>
              <a:gd name="T8" fmla="*/ 0 w 1619250"/>
              <a:gd name="T9" fmla="*/ 0 h 458788"/>
              <a:gd name="T10" fmla="*/ 1619250 w 1619250"/>
              <a:gd name="T11" fmla="*/ 458788 h 458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1619250" h="45878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xmlns="" id="{1FCC7036-469B-BC42-9DA1-AB8D32164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171" y="2893889"/>
            <a:ext cx="701675" cy="344487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701352 w 935037"/>
              <a:gd name="T1" fmla="*/ 172064 h 458788"/>
              <a:gd name="T2" fmla="*/ 350676 w 935037"/>
              <a:gd name="T3" fmla="*/ 344127 h 458788"/>
              <a:gd name="T4" fmla="*/ 0 w 935037"/>
              <a:gd name="T5" fmla="*/ 172064 h 458788"/>
              <a:gd name="T6" fmla="*/ 350676 w 935037"/>
              <a:gd name="T7" fmla="*/ 0 h 458788"/>
              <a:gd name="T8" fmla="*/ 0 w 935037"/>
              <a:gd name="T9" fmla="*/ 0 h 458788"/>
              <a:gd name="T10" fmla="*/ 935037 w 935037"/>
              <a:gd name="T11" fmla="*/ 458788 h 458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935037" h="45878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800" b="1">
                <a:solidFill>
                  <a:srgbClr val="ED1C24"/>
                </a:solidFill>
                <a:ea typeface="DejaVu Sans" charset="0"/>
                <a:cs typeface="DejaVu Sans" charset="0"/>
              </a:rPr>
              <a:t>2017</a:t>
            </a:r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xmlns="" id="{32C3B8FD-AD77-1242-910F-35A3C00F1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4221" y="2893889"/>
            <a:ext cx="700088" cy="344487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700161 w 933450"/>
              <a:gd name="T1" fmla="*/ 172064 h 458788"/>
              <a:gd name="T2" fmla="*/ 350081 w 933450"/>
              <a:gd name="T3" fmla="*/ 344127 h 458788"/>
              <a:gd name="T4" fmla="*/ 0 w 933450"/>
              <a:gd name="T5" fmla="*/ 172064 h 458788"/>
              <a:gd name="T6" fmla="*/ 350081 w 933450"/>
              <a:gd name="T7" fmla="*/ 0 h 458788"/>
              <a:gd name="T8" fmla="*/ 0 w 933450"/>
              <a:gd name="T9" fmla="*/ 0 h 458788"/>
              <a:gd name="T10" fmla="*/ 933450 w 933450"/>
              <a:gd name="T11" fmla="*/ 458788 h 458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933450" h="45878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800" b="1">
                <a:solidFill>
                  <a:srgbClr val="97B42A"/>
                </a:solidFill>
                <a:ea typeface="DejaVu Sans" charset="0"/>
                <a:cs typeface="DejaVu Sans" charset="0"/>
              </a:rPr>
              <a:t>2004</a:t>
            </a:r>
          </a:p>
        </p:txBody>
      </p:sp>
      <p:sp>
        <p:nvSpPr>
          <p:cNvPr id="13" name="AutoShape 10">
            <a:extLst>
              <a:ext uri="{FF2B5EF4-FFF2-40B4-BE49-F238E27FC236}">
                <a16:creationId xmlns:a16="http://schemas.microsoft.com/office/drawing/2014/main" xmlns="" id="{9ACF9E54-E499-F142-9F86-D206FC8BF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7521" y="2893889"/>
            <a:ext cx="700088" cy="344487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700161 w 933450"/>
              <a:gd name="T1" fmla="*/ 172064 h 458788"/>
              <a:gd name="T2" fmla="*/ 350081 w 933450"/>
              <a:gd name="T3" fmla="*/ 344127 h 458788"/>
              <a:gd name="T4" fmla="*/ 0 w 933450"/>
              <a:gd name="T5" fmla="*/ 172064 h 458788"/>
              <a:gd name="T6" fmla="*/ 350081 w 933450"/>
              <a:gd name="T7" fmla="*/ 0 h 458788"/>
              <a:gd name="T8" fmla="*/ 0 w 933450"/>
              <a:gd name="T9" fmla="*/ 0 h 458788"/>
              <a:gd name="T10" fmla="*/ 933450 w 933450"/>
              <a:gd name="T11" fmla="*/ 458788 h 458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933450" h="45878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800" b="1">
                <a:solidFill>
                  <a:srgbClr val="97B42A"/>
                </a:solidFill>
                <a:ea typeface="DejaVu Sans" charset="0"/>
                <a:cs typeface="DejaVu Sans" charset="0"/>
              </a:rPr>
              <a:t>2014</a:t>
            </a:r>
          </a:p>
        </p:txBody>
      </p:sp>
      <p:pic>
        <p:nvPicPr>
          <p:cNvPr id="14" name="Picture 11">
            <a:extLst>
              <a:ext uri="{FF2B5EF4-FFF2-40B4-BE49-F238E27FC236}">
                <a16:creationId xmlns:a16="http://schemas.microsoft.com/office/drawing/2014/main" xmlns="" id="{FA9C3F1C-78CA-D542-92D3-8C0092490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5209" y="3259014"/>
            <a:ext cx="1387475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2">
            <a:extLst>
              <a:ext uri="{FF2B5EF4-FFF2-40B4-BE49-F238E27FC236}">
                <a16:creationId xmlns:a16="http://schemas.microsoft.com/office/drawing/2014/main" xmlns="" id="{75F448C4-D4B4-D543-BD8B-9171401C1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7584" y="1860426"/>
            <a:ext cx="169703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AutoShape 13">
            <a:extLst>
              <a:ext uri="{FF2B5EF4-FFF2-40B4-BE49-F238E27FC236}">
                <a16:creationId xmlns:a16="http://schemas.microsoft.com/office/drawing/2014/main" xmlns="" id="{81BED6A6-3D06-3A45-AB42-45A471554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2409" y="2893889"/>
            <a:ext cx="701675" cy="344487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701351 w 935037"/>
              <a:gd name="T1" fmla="*/ 172064 h 458788"/>
              <a:gd name="T2" fmla="*/ 350676 w 935037"/>
              <a:gd name="T3" fmla="*/ 344127 h 458788"/>
              <a:gd name="T4" fmla="*/ 0 w 935037"/>
              <a:gd name="T5" fmla="*/ 172064 h 458788"/>
              <a:gd name="T6" fmla="*/ 350676 w 935037"/>
              <a:gd name="T7" fmla="*/ 0 h 458788"/>
              <a:gd name="T8" fmla="*/ 0 w 935037"/>
              <a:gd name="T9" fmla="*/ 0 h 458788"/>
              <a:gd name="T10" fmla="*/ 935037 w 935037"/>
              <a:gd name="T11" fmla="*/ 458788 h 458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935037" h="45878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800" b="1">
                <a:solidFill>
                  <a:srgbClr val="009999"/>
                </a:solidFill>
                <a:ea typeface="DejaVu Sans" charset="0"/>
                <a:cs typeface="DejaVu Sans" charset="0"/>
              </a:rPr>
              <a:t>2018</a:t>
            </a:r>
          </a:p>
        </p:txBody>
      </p:sp>
      <p:pic>
        <p:nvPicPr>
          <p:cNvPr id="17" name="Picture 14">
            <a:extLst>
              <a:ext uri="{FF2B5EF4-FFF2-40B4-BE49-F238E27FC236}">
                <a16:creationId xmlns:a16="http://schemas.microsoft.com/office/drawing/2014/main" xmlns="" id="{BE6A4106-94BF-654B-9BEA-77AA0F6B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221" y="2393826"/>
            <a:ext cx="1385888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AutoShape 15">
            <a:extLst>
              <a:ext uri="{FF2B5EF4-FFF2-40B4-BE49-F238E27FC236}">
                <a16:creationId xmlns:a16="http://schemas.microsoft.com/office/drawing/2014/main" xmlns="" id="{0D9BED20-5E54-1C45-B6A3-F9E6B2E832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871" y="2893889"/>
            <a:ext cx="700088" cy="344487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700161 w 933450"/>
              <a:gd name="T1" fmla="*/ 172064 h 458788"/>
              <a:gd name="T2" fmla="*/ 350081 w 933450"/>
              <a:gd name="T3" fmla="*/ 344127 h 458788"/>
              <a:gd name="T4" fmla="*/ 0 w 933450"/>
              <a:gd name="T5" fmla="*/ 172064 h 458788"/>
              <a:gd name="T6" fmla="*/ 350081 w 933450"/>
              <a:gd name="T7" fmla="*/ 0 h 458788"/>
              <a:gd name="T8" fmla="*/ 0 w 933450"/>
              <a:gd name="T9" fmla="*/ 0 h 458788"/>
              <a:gd name="T10" fmla="*/ 933450 w 933450"/>
              <a:gd name="T11" fmla="*/ 458788 h 458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933450" h="458788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800" b="1">
                <a:solidFill>
                  <a:srgbClr val="ED1C24"/>
                </a:solidFill>
                <a:ea typeface="DejaVu Sans" charset="0"/>
                <a:cs typeface="DejaVu Sans" charset="0"/>
              </a:rPr>
              <a:t>2009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xmlns="" id="{57DD7B9D-BF4A-5D4C-9B29-FA27C4DEC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2109" y="3203451"/>
            <a:ext cx="11890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3840" rIns="67680" bIns="3384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>
                <a:solidFill>
                  <a:srgbClr val="003068"/>
                </a:solidFill>
                <a:ea typeface="DejaVu Sans" charset="0"/>
                <a:cs typeface="DejaVu Sans" charset="0"/>
              </a:rPr>
              <a:t>Covenant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200">
                <a:solidFill>
                  <a:srgbClr val="003068"/>
                </a:solidFill>
                <a:ea typeface="DejaVu Sans" charset="0"/>
                <a:cs typeface="DejaVu Sans" charset="0"/>
              </a:rPr>
              <a:t>of mayors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xmlns="" id="{1EA8E2FA-5187-A642-B943-1EA10360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184" y="2160464"/>
            <a:ext cx="1189037" cy="61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3840" rIns="67680" bIns="3384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fr-FR" altLang="fr-FR" sz="1200">
                <a:solidFill>
                  <a:srgbClr val="003068"/>
                </a:solidFill>
                <a:ea typeface="DejaVu Sans" charset="0"/>
                <a:cs typeface="DejaVu Sans" charset="0"/>
              </a:rPr>
              <a:t>energy</a:t>
            </a:r>
          </a:p>
          <a:p>
            <a:pPr algn="ctr" eaLnBrk="1" hangingPunct="1">
              <a:buClrTx/>
              <a:buFontTx/>
              <a:buNone/>
            </a:pPr>
            <a:r>
              <a:rPr lang="fr-FR" altLang="fr-FR" sz="1200">
                <a:solidFill>
                  <a:srgbClr val="003068"/>
                </a:solidFill>
                <a:ea typeface="DejaVu Sans" charset="0"/>
                <a:cs typeface="DejaVu Sans" charset="0"/>
              </a:rPr>
              <a:t>service</a:t>
            </a:r>
          </a:p>
        </p:txBody>
      </p:sp>
      <p:pic>
        <p:nvPicPr>
          <p:cNvPr id="21" name="Picture 18">
            <a:extLst>
              <a:ext uri="{FF2B5EF4-FFF2-40B4-BE49-F238E27FC236}">
                <a16:creationId xmlns:a16="http://schemas.microsoft.com/office/drawing/2014/main" xmlns="" id="{A0F4D93D-D71A-4246-9259-FBC4BF888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834" y="5079876"/>
            <a:ext cx="541337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AutoShape 19">
            <a:extLst>
              <a:ext uri="{FF2B5EF4-FFF2-40B4-BE49-F238E27FC236}">
                <a16:creationId xmlns:a16="http://schemas.microsoft.com/office/drawing/2014/main" xmlns="" id="{F26282FD-B17C-1243-91F2-5DCDBBE80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009" y="5097339"/>
            <a:ext cx="5603875" cy="527050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5603670 w 7470775"/>
              <a:gd name="T1" fmla="*/ 263156 h 701675"/>
              <a:gd name="T2" fmla="*/ 2801835 w 7470775"/>
              <a:gd name="T3" fmla="*/ 526312 h 701675"/>
              <a:gd name="T4" fmla="*/ 0 w 7470775"/>
              <a:gd name="T5" fmla="*/ 263156 h 701675"/>
              <a:gd name="T6" fmla="*/ 2801835 w 7470775"/>
              <a:gd name="T7" fmla="*/ 0 h 701675"/>
              <a:gd name="T8" fmla="*/ 0 w 7470775"/>
              <a:gd name="T9" fmla="*/ 0 h 701675"/>
              <a:gd name="T10" fmla="*/ 7470775 w 7470775"/>
              <a:gd name="T11" fmla="*/ 701675 h 701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470775" h="70167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>
                <a:latin typeface="Calibri" panose="020F0502020204030204" pitchFamily="34" charset="0"/>
                <a:ea typeface="DejaVu Sans" charset="0"/>
                <a:cs typeface="DejaVu Sans" charset="0"/>
              </a:rPr>
              <a:t>9 </a:t>
            </a:r>
            <a:r>
              <a:rPr lang="fr-FR" altLang="fr-FR" sz="1600">
                <a:latin typeface="Calibri" panose="020F0502020204030204" pitchFamily="34" charset="0"/>
                <a:ea typeface="DejaVu Sans" charset="0"/>
                <a:cs typeface="DejaVu Sans" charset="0"/>
              </a:rPr>
              <a:t>    </a:t>
            </a:r>
            <a:r>
              <a:rPr lang="fr-FR" altLang="fr-FR" sz="1800">
                <a:solidFill>
                  <a:srgbClr val="003068"/>
                </a:solidFill>
                <a:ea typeface="DejaVu Sans" charset="0"/>
                <a:cs typeface="DejaVu Sans" charset="0"/>
              </a:rPr>
              <a:t>millions € yearly bill</a:t>
            </a:r>
          </a:p>
        </p:txBody>
      </p:sp>
      <p:pic>
        <p:nvPicPr>
          <p:cNvPr id="23" name="Picture 20">
            <a:extLst>
              <a:ext uri="{FF2B5EF4-FFF2-40B4-BE49-F238E27FC236}">
                <a16:creationId xmlns:a16="http://schemas.microsoft.com/office/drawing/2014/main" xmlns="" id="{54A5503C-EC1C-1E44-A8AD-348280DE5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659" y="4648076"/>
            <a:ext cx="53975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" name="AutoShape 21">
            <a:extLst>
              <a:ext uri="{FF2B5EF4-FFF2-40B4-BE49-F238E27FC236}">
                <a16:creationId xmlns:a16="http://schemas.microsoft.com/office/drawing/2014/main" xmlns="" id="{0D5C950B-0D49-7B43-9A70-1600BB3C9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8609" y="4698876"/>
            <a:ext cx="5024437" cy="434975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5023774 w 6697663"/>
              <a:gd name="T1" fmla="*/ 217908 h 581025"/>
              <a:gd name="T2" fmla="*/ 2511887 w 6697663"/>
              <a:gd name="T3" fmla="*/ 435815 h 581025"/>
              <a:gd name="T4" fmla="*/ 0 w 6697663"/>
              <a:gd name="T5" fmla="*/ 217908 h 581025"/>
              <a:gd name="T6" fmla="*/ 2511887 w 6697663"/>
              <a:gd name="T7" fmla="*/ 0 h 581025"/>
              <a:gd name="T8" fmla="*/ 0 w 6697663"/>
              <a:gd name="T9" fmla="*/ 0 h 581025"/>
              <a:gd name="T10" fmla="*/ 6697663 w 6697663"/>
              <a:gd name="T11" fmla="*/ 581025 h 58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6697663" h="58102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 dirty="0">
                <a:latin typeface="Calibri" panose="020F0502020204030204" pitchFamily="34" charset="0"/>
                <a:ea typeface="DejaVu Sans" charset="0"/>
                <a:cs typeface="DejaVu Sans" charset="0"/>
              </a:rPr>
              <a:t>-19%</a:t>
            </a:r>
            <a:r>
              <a:rPr lang="fr-FR" altLang="fr-FR" sz="1600" dirty="0">
                <a:solidFill>
                  <a:srgbClr val="003068"/>
                </a:solidFill>
                <a:latin typeface="Calibri" panose="020F0502020204030204" pitchFamily="34" charset="0"/>
                <a:ea typeface="DejaVu Sans" charset="0"/>
                <a:cs typeface="DejaVu Sans" charset="0"/>
              </a:rPr>
              <a:t> </a:t>
            </a:r>
            <a:r>
              <a:rPr lang="fr-FR" altLang="fr-FR" sz="1600" dirty="0">
                <a:solidFill>
                  <a:srgbClr val="003068"/>
                </a:solidFill>
                <a:ea typeface="DejaVu Sans" charset="0"/>
                <a:cs typeface="DejaVu Sans" charset="0"/>
              </a:rPr>
              <a:t> </a:t>
            </a:r>
            <a:r>
              <a:rPr lang="fr-FR" altLang="fr-FR" sz="1800" dirty="0" err="1">
                <a:solidFill>
                  <a:srgbClr val="003068"/>
                </a:solidFill>
                <a:ea typeface="DejaVu Sans" charset="0"/>
                <a:cs typeface="DejaVu Sans" charset="0"/>
              </a:rPr>
              <a:t>energy</a:t>
            </a:r>
            <a:r>
              <a:rPr lang="fr-FR" altLang="fr-FR" sz="1800" dirty="0">
                <a:solidFill>
                  <a:srgbClr val="003068"/>
                </a:solidFill>
                <a:ea typeface="DejaVu Sans" charset="0"/>
                <a:cs typeface="DejaVu Sans" charset="0"/>
              </a:rPr>
              <a:t> use</a:t>
            </a:r>
          </a:p>
        </p:txBody>
      </p:sp>
      <p:pic>
        <p:nvPicPr>
          <p:cNvPr id="25" name="Picture 22">
            <a:extLst>
              <a:ext uri="{FF2B5EF4-FFF2-40B4-BE49-F238E27FC236}">
                <a16:creationId xmlns:a16="http://schemas.microsoft.com/office/drawing/2014/main" xmlns="" id="{2B73AA93-9EDA-AC40-A7FF-06BDD95A3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084" y="5583114"/>
            <a:ext cx="5413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" name="AutoShape 23">
            <a:extLst>
              <a:ext uri="{FF2B5EF4-FFF2-40B4-BE49-F238E27FC236}">
                <a16:creationId xmlns:a16="http://schemas.microsoft.com/office/drawing/2014/main" xmlns="" id="{33AC4071-DFD1-EB46-B8C7-699D193E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021" y="5587876"/>
            <a:ext cx="6337300" cy="846138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6337172 w 8448675"/>
              <a:gd name="T1" fmla="*/ 423312 h 1128712"/>
              <a:gd name="T2" fmla="*/ 3168586 w 8448675"/>
              <a:gd name="T3" fmla="*/ 846623 h 1128712"/>
              <a:gd name="T4" fmla="*/ 0 w 8448675"/>
              <a:gd name="T5" fmla="*/ 423312 h 1128712"/>
              <a:gd name="T6" fmla="*/ 3168586 w 8448675"/>
              <a:gd name="T7" fmla="*/ 0 h 1128712"/>
              <a:gd name="T8" fmla="*/ 0 w 8448675"/>
              <a:gd name="T9" fmla="*/ 0 h 1128712"/>
              <a:gd name="T10" fmla="*/ 8448675 w 8448675"/>
              <a:gd name="T11" fmla="*/ 1128712 h 1128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8448675" h="1128712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>
                <a:latin typeface="Calibri" panose="020F0502020204030204" pitchFamily="34" charset="0"/>
                <a:ea typeface="DejaVu Sans" charset="0"/>
                <a:cs typeface="DejaVu Sans" charset="0"/>
              </a:rPr>
              <a:t>40% </a:t>
            </a:r>
            <a:r>
              <a:rPr lang="fr-FR" altLang="fr-FR" sz="1600" b="1">
                <a:solidFill>
                  <a:srgbClr val="21409A"/>
                </a:solidFill>
                <a:latin typeface="Calibri" panose="020F0502020204030204" pitchFamily="34" charset="0"/>
                <a:ea typeface="DejaVu Sans" charset="0"/>
                <a:cs typeface="DejaVu Sans" charset="0"/>
              </a:rPr>
              <a:t> </a:t>
            </a:r>
            <a:r>
              <a:rPr lang="fr-FR" altLang="fr-FR" sz="1600">
                <a:solidFill>
                  <a:srgbClr val="21409A"/>
                </a:solidFill>
                <a:latin typeface="Calibri" panose="020F0502020204030204" pitchFamily="34" charset="0"/>
                <a:ea typeface="DejaVu Sans" charset="0"/>
                <a:cs typeface="DejaVu Sans" charset="0"/>
              </a:rPr>
              <a:t> </a:t>
            </a:r>
            <a:r>
              <a:rPr lang="fr-FR" altLang="fr-FR" sz="1800">
                <a:solidFill>
                  <a:srgbClr val="21409A"/>
                </a:solidFill>
                <a:latin typeface="Calibri" panose="020F0502020204030204" pitchFamily="34" charset="0"/>
                <a:ea typeface="DejaVu Sans" charset="0"/>
                <a:cs typeface="DejaVu Sans" charset="0"/>
              </a:rPr>
              <a:t>renewable</a:t>
            </a:r>
            <a:r>
              <a:rPr lang="fr-FR" altLang="fr-FR" sz="1800">
                <a:latin typeface="Calibri" panose="020F0502020204030204" pitchFamily="34" charset="0"/>
                <a:ea typeface="DejaVu Sans" charset="0"/>
                <a:cs typeface="DejaVu Sans" charset="0"/>
              </a:rPr>
              <a:t> </a:t>
            </a:r>
            <a:r>
              <a:rPr lang="fr-FR" altLang="fr-FR" sz="1800">
                <a:solidFill>
                  <a:srgbClr val="003068"/>
                </a:solidFill>
                <a:latin typeface="Calibri" panose="020F0502020204030204" pitchFamily="34" charset="0"/>
                <a:ea typeface="DejaVu Sans" charset="0"/>
                <a:cs typeface="DejaVu Sans" charset="0"/>
              </a:rPr>
              <a:t>energy coverage</a:t>
            </a:r>
          </a:p>
        </p:txBody>
      </p:sp>
      <p:pic>
        <p:nvPicPr>
          <p:cNvPr id="27" name="Picture 24">
            <a:extLst>
              <a:ext uri="{FF2B5EF4-FFF2-40B4-BE49-F238E27FC236}">
                <a16:creationId xmlns:a16="http://schemas.microsoft.com/office/drawing/2014/main" xmlns="" id="{27810591-9A9E-C044-A938-8F7F250CA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6834" y="4208339"/>
            <a:ext cx="5397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" name="AutoShape 25">
            <a:extLst>
              <a:ext uri="{FF2B5EF4-FFF2-40B4-BE49-F238E27FC236}">
                <a16:creationId xmlns:a16="http://schemas.microsoft.com/office/drawing/2014/main" xmlns="" id="{EFF7AB12-89B2-B642-8FCC-083F2F102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846" y="4208339"/>
            <a:ext cx="5273675" cy="527050"/>
          </a:xfrm>
          <a:custGeom>
            <a:avLst/>
            <a:gdLst>
              <a:gd name="G0" fmla="+- 21600 0 0"/>
              <a:gd name="G1" fmla="+- 1 0 0"/>
              <a:gd name="G2" fmla="+- 65535 0 0"/>
              <a:gd name="G3" fmla="*/ 1 16385 2"/>
              <a:gd name="G4" fmla="*/ 1 29003 51712"/>
              <a:gd name="T0" fmla="*/ 5273831 w 7031038"/>
              <a:gd name="T1" fmla="*/ 263156 h 701675"/>
              <a:gd name="T2" fmla="*/ 2636916 w 7031038"/>
              <a:gd name="T3" fmla="*/ 526312 h 701675"/>
              <a:gd name="T4" fmla="*/ 0 w 7031038"/>
              <a:gd name="T5" fmla="*/ 263156 h 701675"/>
              <a:gd name="T6" fmla="*/ 2636916 w 7031038"/>
              <a:gd name="T7" fmla="*/ 0 h 701675"/>
              <a:gd name="T8" fmla="*/ 0 w 7031038"/>
              <a:gd name="T9" fmla="*/ 0 h 701675"/>
              <a:gd name="T10" fmla="*/ 7031038 w 7031038"/>
              <a:gd name="T11" fmla="*/ 701675 h 7016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7031038" h="701675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680" tIns="35280" rIns="67680" bIns="352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fr-FR" altLang="fr-FR" sz="1600" b="1">
                <a:latin typeface="Calibri" panose="020F0502020204030204" pitchFamily="34" charset="0"/>
                <a:ea typeface="DejaVu Sans" charset="0"/>
                <a:cs typeface="DejaVu Sans" charset="0"/>
              </a:rPr>
              <a:t>-19%   </a:t>
            </a:r>
            <a:r>
              <a:rPr lang="fr-FR" altLang="fr-FR" sz="1600">
                <a:solidFill>
                  <a:srgbClr val="003068"/>
                </a:solidFill>
                <a:latin typeface="Calibri" panose="020F0502020204030204" pitchFamily="34" charset="0"/>
                <a:ea typeface="DejaVu Sans" charset="0"/>
                <a:cs typeface="DejaVu Sans" charset="0"/>
              </a:rPr>
              <a:t>GHG</a:t>
            </a:r>
            <a:r>
              <a:rPr lang="fr-FR" altLang="fr-FR" sz="1600" b="1">
                <a:solidFill>
                  <a:srgbClr val="003068"/>
                </a:solidFill>
                <a:latin typeface="Calibri" panose="020F0502020204030204" pitchFamily="34" charset="0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xmlns="" id="{9B9503B3-8DF1-474D-822E-E9273A5C75C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734" y="519782"/>
            <a:ext cx="1368897" cy="6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ecco">
  <a:themeElements>
    <a:clrScheme name="Thème Office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20097</TotalTime>
  <Words>759</Words>
  <Application>Microsoft Office PowerPoint</Application>
  <PresentationFormat>On-screen Show (4:3)</PresentationFormat>
  <Paragraphs>248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1_Thème Office</vt:lpstr>
      <vt:lpstr>Gecco</vt:lpstr>
      <vt:lpstr>3_Thème Office</vt:lpstr>
      <vt:lpstr>4_Thème Office</vt:lpstr>
      <vt:lpstr>5_Thème Office</vt:lpstr>
      <vt:lpstr>6_Thème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GECCO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Michel MILLARES</dc:creator>
  <cp:lastModifiedBy>GM</cp:lastModifiedBy>
  <cp:revision>439</cp:revision>
  <cp:lastPrinted>2018-05-21T10:38:57Z</cp:lastPrinted>
  <dcterms:created xsi:type="dcterms:W3CDTF">1601-01-01T00:00:00Z</dcterms:created>
  <dcterms:modified xsi:type="dcterms:W3CDTF">2019-01-30T08:14:58Z</dcterms:modified>
</cp:coreProperties>
</file>